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8" r:id="rId3"/>
    <p:sldId id="259" r:id="rId4"/>
    <p:sldId id="314" r:id="rId5"/>
    <p:sldId id="268" r:id="rId6"/>
    <p:sldId id="315" r:id="rId7"/>
    <p:sldId id="269" r:id="rId8"/>
    <p:sldId id="273" r:id="rId9"/>
    <p:sldId id="270" r:id="rId10"/>
    <p:sldId id="271" r:id="rId11"/>
    <p:sldId id="272" r:id="rId12"/>
    <p:sldId id="260" r:id="rId13"/>
    <p:sldId id="306" r:id="rId14"/>
    <p:sldId id="332" r:id="rId15"/>
    <p:sldId id="317" r:id="rId16"/>
    <p:sldId id="307" r:id="rId17"/>
    <p:sldId id="308" r:id="rId18"/>
    <p:sldId id="285" r:id="rId19"/>
    <p:sldId id="316" r:id="rId20"/>
    <p:sldId id="291" r:id="rId21"/>
    <p:sldId id="309" r:id="rId22"/>
    <p:sldId id="288" r:id="rId23"/>
    <p:sldId id="289" r:id="rId24"/>
    <p:sldId id="290" r:id="rId25"/>
    <p:sldId id="263" r:id="rId26"/>
    <p:sldId id="292" r:id="rId27"/>
    <p:sldId id="326" r:id="rId28"/>
    <p:sldId id="325" r:id="rId29"/>
    <p:sldId id="333" r:id="rId30"/>
    <p:sldId id="334" r:id="rId31"/>
    <p:sldId id="327" r:id="rId32"/>
    <p:sldId id="298" r:id="rId33"/>
    <p:sldId id="322" r:id="rId34"/>
    <p:sldId id="293" r:id="rId35"/>
    <p:sldId id="323" r:id="rId36"/>
    <p:sldId id="294" r:id="rId37"/>
    <p:sldId id="320" r:id="rId38"/>
    <p:sldId id="321" r:id="rId39"/>
    <p:sldId id="295" r:id="rId40"/>
    <p:sldId id="262" r:id="rId41"/>
    <p:sldId id="318" r:id="rId42"/>
    <p:sldId id="296" r:id="rId43"/>
    <p:sldId id="319" r:id="rId44"/>
    <p:sldId id="330" r:id="rId45"/>
    <p:sldId id="324" r:id="rId46"/>
    <p:sldId id="310" r:id="rId47"/>
    <p:sldId id="297" r:id="rId48"/>
    <p:sldId id="274" r:id="rId49"/>
    <p:sldId id="299" r:id="rId50"/>
    <p:sldId id="331" r:id="rId51"/>
    <p:sldId id="276" r:id="rId52"/>
    <p:sldId id="302" r:id="rId53"/>
    <p:sldId id="328" r:id="rId54"/>
    <p:sldId id="303" r:id="rId55"/>
    <p:sldId id="313" r:id="rId56"/>
    <p:sldId id="278" r:id="rId57"/>
    <p:sldId id="304" r:id="rId58"/>
    <p:sldId id="329" r:id="rId59"/>
    <p:sldId id="305" r:id="rId60"/>
    <p:sldId id="266" r:id="rId61"/>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01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60"/>
      </p:cViewPr>
      <p:guideLst/>
    </p:cSldViewPr>
  </p:slideViewPr>
  <p:notesTextViewPr>
    <p:cViewPr>
      <p:scale>
        <a:sx n="1" d="1"/>
        <a:sy n="1" d="1"/>
      </p:scale>
      <p:origin x="0" y="0"/>
    </p:cViewPr>
  </p:notesTextViewPr>
  <p:notesViewPr>
    <p:cSldViewPr snapToGrid="0">
      <p:cViewPr varScale="1">
        <p:scale>
          <a:sx n="52" d="100"/>
          <a:sy n="52" d="100"/>
        </p:scale>
        <p:origin x="1824"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AF4DBA-DF25-4C05-9971-EE27592C6C17}" type="datetimeFigureOut">
              <a:rPr lang="nl-BE" smtClean="0"/>
              <a:t>10/03/2020</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D3681F-24DB-46C4-ADA7-BBA8046D9C24}" type="slidenum">
              <a:rPr lang="nl-BE" smtClean="0"/>
              <a:t>‹nr.›</a:t>
            </a:fld>
            <a:endParaRPr lang="nl-BE"/>
          </a:p>
        </p:txBody>
      </p:sp>
    </p:spTree>
    <p:extLst>
      <p:ext uri="{BB962C8B-B14F-4D97-AF65-F5344CB8AC3E}">
        <p14:creationId xmlns:p14="http://schemas.microsoft.com/office/powerpoint/2010/main" val="1481409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bg>
      <p:bgPr>
        <a:blipFill dpi="0"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87C5A8-3601-4023-AFB0-1E2935DBAED0}"/>
              </a:ext>
            </a:extLst>
          </p:cNvPr>
          <p:cNvSpPr>
            <a:spLocks noGrp="1"/>
          </p:cNvSpPr>
          <p:nvPr>
            <p:ph type="ctrTitle"/>
          </p:nvPr>
        </p:nvSpPr>
        <p:spPr>
          <a:xfrm>
            <a:off x="1524000" y="1122363"/>
            <a:ext cx="9144000" cy="2387600"/>
          </a:xfrm>
          <a:effectLst>
            <a:outerShdw blurRad="50800" dist="38100" dir="2700000" algn="tl" rotWithShape="0">
              <a:prstClr val="black">
                <a:alpha val="40000"/>
              </a:prstClr>
            </a:outerShdw>
          </a:effectLst>
        </p:spPr>
        <p:txBody>
          <a:bodyPr anchor="b"/>
          <a:lstStyle>
            <a:lvl1pPr algn="ctr">
              <a:defRPr sz="6000">
                <a:solidFill>
                  <a:schemeClr val="bg1"/>
                </a:solidFill>
                <a:latin typeface="Segoe UI Semibold" panose="020B0702040204020203" pitchFamily="34" charset="0"/>
                <a:cs typeface="Segoe UI Semibold" panose="020B0702040204020203" pitchFamily="34" charset="0"/>
              </a:defRPr>
            </a:lvl1pPr>
          </a:lstStyle>
          <a:p>
            <a:r>
              <a:rPr lang="nl-NL" dirty="0"/>
              <a:t>Klik om stijl te bewerken</a:t>
            </a:r>
            <a:endParaRPr lang="nl-BE" dirty="0"/>
          </a:p>
        </p:txBody>
      </p:sp>
      <p:sp>
        <p:nvSpPr>
          <p:cNvPr id="3" name="Ondertitel 2">
            <a:extLst>
              <a:ext uri="{FF2B5EF4-FFF2-40B4-BE49-F238E27FC236}">
                <a16:creationId xmlns:a16="http://schemas.microsoft.com/office/drawing/2014/main" id="{52E4A5FB-CE76-4FD4-B471-8654D2A6D8A8}"/>
              </a:ext>
            </a:extLst>
          </p:cNvPr>
          <p:cNvSpPr>
            <a:spLocks noGrp="1"/>
          </p:cNvSpPr>
          <p:nvPr>
            <p:ph type="subTitle" idx="1"/>
          </p:nvPr>
        </p:nvSpPr>
        <p:spPr>
          <a:xfrm>
            <a:off x="1524000" y="3602038"/>
            <a:ext cx="9144000" cy="1655762"/>
          </a:xfrm>
          <a:effectLst>
            <a:outerShdw blurRad="50800" dist="38100" dir="2700000" algn="tl" rotWithShape="0">
              <a:prstClr val="black">
                <a:alpha val="40000"/>
              </a:prstClr>
            </a:outerShdw>
          </a:effectLst>
        </p:spPr>
        <p:txBody>
          <a:bodyPr/>
          <a:lstStyle>
            <a:lvl1pPr marL="0" indent="0" algn="ctr">
              <a:buNone/>
              <a:defRPr sz="2400">
                <a:solidFill>
                  <a:schemeClr val="bg1"/>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endParaRPr lang="nl-BE" dirty="0"/>
          </a:p>
        </p:txBody>
      </p:sp>
      <p:pic>
        <p:nvPicPr>
          <p:cNvPr id="8" name="Afbeelding 7">
            <a:extLst>
              <a:ext uri="{FF2B5EF4-FFF2-40B4-BE49-F238E27FC236}">
                <a16:creationId xmlns:a16="http://schemas.microsoft.com/office/drawing/2014/main" id="{BBE1D955-7E40-4BE4-9790-2FBB5D6C2E1D}"/>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4297362" y="5832300"/>
            <a:ext cx="3597275" cy="72171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64664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680398-D1F4-4284-BA6C-2396989B0FFB}"/>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A8C8E37B-3DBA-46F6-8CC3-5AE82B7E69ED}"/>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8" name="Afbeelding 7">
            <a:extLst>
              <a:ext uri="{FF2B5EF4-FFF2-40B4-BE49-F238E27FC236}">
                <a16:creationId xmlns:a16="http://schemas.microsoft.com/office/drawing/2014/main" id="{8FA880AB-42A4-44A5-B647-C11709F421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0636" y="136525"/>
            <a:ext cx="1819921" cy="365125"/>
          </a:xfrm>
          <a:prstGeom prst="rect">
            <a:avLst/>
          </a:prstGeom>
          <a:effectLst>
            <a:outerShdw blurRad="50800" dist="38100" dir="2700000" algn="tl" rotWithShape="0">
              <a:prstClr val="black">
                <a:alpha val="40000"/>
              </a:prstClr>
            </a:outerShdw>
          </a:effectLst>
        </p:spPr>
      </p:pic>
      <p:sp>
        <p:nvSpPr>
          <p:cNvPr id="9" name="Rechthoek 8">
            <a:extLst>
              <a:ext uri="{FF2B5EF4-FFF2-40B4-BE49-F238E27FC236}">
                <a16:creationId xmlns:a16="http://schemas.microsoft.com/office/drawing/2014/main" id="{BE360721-02E2-4194-862C-ABA55DDA7AC5}"/>
              </a:ext>
            </a:extLst>
          </p:cNvPr>
          <p:cNvSpPr/>
          <p:nvPr userDrawn="1"/>
        </p:nvSpPr>
        <p:spPr>
          <a:xfrm>
            <a:off x="0" y="6492875"/>
            <a:ext cx="12192000" cy="369332"/>
          </a:xfrm>
          <a:prstGeom prst="rect">
            <a:avLst/>
          </a:prstGeom>
        </p:spPr>
        <p:txBody>
          <a:bodyPr wrap="square">
            <a:spAutoFit/>
          </a:bodyPr>
          <a:lstStyle/>
          <a:p>
            <a:pPr algn="ctr"/>
            <a:r>
              <a:rPr lang="nl-BE" dirty="0">
                <a:solidFill>
                  <a:schemeClr val="accent5">
                    <a:lumMod val="75000"/>
                  </a:schemeClr>
                </a:solidFill>
                <a:latin typeface="Candara Light" panose="020E0502030303020204" pitchFamily="34" charset="0"/>
              </a:rPr>
              <a:t>github.com/</a:t>
            </a:r>
            <a:r>
              <a:rPr lang="nl-BE" dirty="0" err="1">
                <a:solidFill>
                  <a:schemeClr val="accent5">
                    <a:lumMod val="75000"/>
                  </a:schemeClr>
                </a:solidFill>
                <a:latin typeface="Candara Light" panose="020E0502030303020204" pitchFamily="34" charset="0"/>
              </a:rPr>
              <a:t>Djohnnie</a:t>
            </a:r>
            <a:r>
              <a:rPr lang="nl-BE" dirty="0">
                <a:solidFill>
                  <a:schemeClr val="accent5">
                    <a:lumMod val="75000"/>
                  </a:schemeClr>
                </a:solidFill>
                <a:latin typeface="Candara Light" panose="020E0502030303020204" pitchFamily="34" charset="0"/>
              </a:rPr>
              <a:t>/BuildCloudNativeApplications-TechoramaCafe-2020</a:t>
            </a:r>
          </a:p>
        </p:txBody>
      </p:sp>
      <p:pic>
        <p:nvPicPr>
          <p:cNvPr id="11" name="Afbeelding 10">
            <a:extLst>
              <a:ext uri="{FF2B5EF4-FFF2-40B4-BE49-F238E27FC236}">
                <a16:creationId xmlns:a16="http://schemas.microsoft.com/office/drawing/2014/main" id="{B323C2A5-8511-4572-AF4B-41BAE5F68C06}"/>
              </a:ext>
            </a:extLst>
          </p:cNvPr>
          <p:cNvPicPr>
            <a:picLocks noChangeAspect="1"/>
          </p:cNvPicPr>
          <p:nvPr userDrawn="1"/>
        </p:nvPicPr>
        <p:blipFill>
          <a:blip r:embed="rId3" cstate="hq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668000" y="5334000"/>
            <a:ext cx="1524000" cy="1524000"/>
          </a:xfrm>
          <a:prstGeom prst="rect">
            <a:avLst/>
          </a:prstGeom>
        </p:spPr>
      </p:pic>
    </p:spTree>
    <p:extLst>
      <p:ext uri="{BB962C8B-B14F-4D97-AF65-F5344CB8AC3E}">
        <p14:creationId xmlns:p14="http://schemas.microsoft.com/office/powerpoint/2010/main" val="2326776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bg>
      <p:bgPr>
        <a:blipFill dpi="0"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72D648-5668-416F-B33A-BBA6369778B4}"/>
              </a:ext>
            </a:extLst>
          </p:cNvPr>
          <p:cNvSpPr>
            <a:spLocks noGrp="1"/>
          </p:cNvSpPr>
          <p:nvPr>
            <p:ph type="title"/>
          </p:nvPr>
        </p:nvSpPr>
        <p:spPr>
          <a:xfrm>
            <a:off x="831850" y="1709738"/>
            <a:ext cx="10515600" cy="2852737"/>
          </a:xfrm>
          <a:effectLst>
            <a:outerShdw blurRad="50800" dist="38100" dir="2700000" algn="tl" rotWithShape="0">
              <a:prstClr val="black">
                <a:alpha val="40000"/>
              </a:prstClr>
            </a:outerShdw>
          </a:effectLst>
        </p:spPr>
        <p:txBody>
          <a:bodyPr anchor="b"/>
          <a:lstStyle>
            <a:lvl1pPr>
              <a:defRPr sz="6000">
                <a:solidFill>
                  <a:schemeClr val="bg1"/>
                </a:solidFill>
                <a:latin typeface="Segoe UI Semibold" panose="020B0702040204020203" pitchFamily="34" charset="0"/>
                <a:cs typeface="Segoe UI Semibold" panose="020B0702040204020203" pitchFamily="34" charset="0"/>
              </a:defRPr>
            </a:lvl1p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1316C528-506C-4A8D-89C1-780570E50108}"/>
              </a:ext>
            </a:extLst>
          </p:cNvPr>
          <p:cNvSpPr>
            <a:spLocks noGrp="1"/>
          </p:cNvSpPr>
          <p:nvPr>
            <p:ph type="body" idx="1"/>
          </p:nvPr>
        </p:nvSpPr>
        <p:spPr>
          <a:xfrm>
            <a:off x="831850" y="4589463"/>
            <a:ext cx="10515600" cy="1500187"/>
          </a:xfrm>
          <a:effectLst>
            <a:outerShdw blurRad="50800" dist="38100" dir="2700000" algn="tl" rotWithShape="0">
              <a:prstClr val="black">
                <a:alpha val="40000"/>
              </a:prstClr>
            </a:outerShdw>
          </a:effectLst>
        </p:spPr>
        <p:txBody>
          <a:bodyPr/>
          <a:lstStyle>
            <a:lvl1pPr marL="0" indent="0">
              <a:buNone/>
              <a:defRPr sz="2400">
                <a:solidFill>
                  <a:schemeClr val="bg1"/>
                </a:solidFill>
                <a:latin typeface="Segoe UI Semibold" panose="020B0702040204020203" pitchFamily="34" charset="0"/>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Klikken om de tekststijl van het model te bewerken</a:t>
            </a:r>
          </a:p>
        </p:txBody>
      </p:sp>
      <p:sp>
        <p:nvSpPr>
          <p:cNvPr id="4" name="Tijdelijke aanduiding voor datum 3">
            <a:extLst>
              <a:ext uri="{FF2B5EF4-FFF2-40B4-BE49-F238E27FC236}">
                <a16:creationId xmlns:a16="http://schemas.microsoft.com/office/drawing/2014/main" id="{C13100BA-3B62-4314-8452-527CC6BD6AFD}"/>
              </a:ext>
            </a:extLst>
          </p:cNvPr>
          <p:cNvSpPr>
            <a:spLocks noGrp="1"/>
          </p:cNvSpPr>
          <p:nvPr>
            <p:ph type="dt" sz="half" idx="10"/>
          </p:nvPr>
        </p:nvSpPr>
        <p:spPr/>
        <p:txBody>
          <a:bodyPr/>
          <a:lstStyle/>
          <a:p>
            <a:fld id="{8DF78787-D960-4666-8059-96463A47B83F}" type="datetimeFigureOut">
              <a:rPr lang="nl-BE" smtClean="0"/>
              <a:t>10/03/2020</a:t>
            </a:fld>
            <a:endParaRPr lang="nl-BE"/>
          </a:p>
        </p:txBody>
      </p:sp>
      <p:sp>
        <p:nvSpPr>
          <p:cNvPr id="5" name="Tijdelijke aanduiding voor voettekst 4">
            <a:extLst>
              <a:ext uri="{FF2B5EF4-FFF2-40B4-BE49-F238E27FC236}">
                <a16:creationId xmlns:a16="http://schemas.microsoft.com/office/drawing/2014/main" id="{AB389DD5-CD86-46A3-80F3-600AE3491697}"/>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5BA38E80-F4F8-4F7E-844B-A6EBA7ADDDF9}"/>
              </a:ext>
            </a:extLst>
          </p:cNvPr>
          <p:cNvSpPr>
            <a:spLocks noGrp="1"/>
          </p:cNvSpPr>
          <p:nvPr>
            <p:ph type="sldNum" sz="quarter" idx="12"/>
          </p:nvPr>
        </p:nvSpPr>
        <p:spPr/>
        <p:txBody>
          <a:bodyPr/>
          <a:lstStyle/>
          <a:p>
            <a:fld id="{5A0BA51C-A7E8-4918-A10D-E1C227FCB314}" type="slidenum">
              <a:rPr lang="nl-BE" smtClean="0"/>
              <a:t>‹nr.›</a:t>
            </a:fld>
            <a:endParaRPr lang="nl-BE"/>
          </a:p>
        </p:txBody>
      </p:sp>
      <p:pic>
        <p:nvPicPr>
          <p:cNvPr id="7" name="Afbeelding 6">
            <a:extLst>
              <a:ext uri="{FF2B5EF4-FFF2-40B4-BE49-F238E27FC236}">
                <a16:creationId xmlns:a16="http://schemas.microsoft.com/office/drawing/2014/main" id="{B8C569E9-ED4B-44B7-8090-F3F96572AA1A}"/>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10260636" y="136525"/>
            <a:ext cx="1819921" cy="3651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610047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bright="70000" contrast="-70000"/>
          </a:blip>
          <a:srcRect/>
          <a:stretch>
            <a:fillRect l="-20000" r="-20000"/>
          </a:stretch>
        </a:blip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D49B6F2-6DB0-4752-84DD-B5AE54B321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9D4C2462-692C-45B5-8C43-70E5652662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a:extLst>
              <a:ext uri="{FF2B5EF4-FFF2-40B4-BE49-F238E27FC236}">
                <a16:creationId xmlns:a16="http://schemas.microsoft.com/office/drawing/2014/main" id="{9FB473A8-628E-4DEC-B9EB-B660C8DF4E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F78787-D960-4666-8059-96463A47B83F}" type="datetimeFigureOut">
              <a:rPr lang="nl-BE" smtClean="0"/>
              <a:t>10/03/2020</a:t>
            </a:fld>
            <a:endParaRPr lang="nl-BE"/>
          </a:p>
        </p:txBody>
      </p:sp>
      <p:sp>
        <p:nvSpPr>
          <p:cNvPr id="5" name="Tijdelijke aanduiding voor voettekst 4">
            <a:extLst>
              <a:ext uri="{FF2B5EF4-FFF2-40B4-BE49-F238E27FC236}">
                <a16:creationId xmlns:a16="http://schemas.microsoft.com/office/drawing/2014/main" id="{1E83FE2B-8A93-42C4-9F04-68268DC491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ABBC3F82-DBAF-4DAD-A5F9-6DE095D288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0BA51C-A7E8-4918-A10D-E1C227FCB314}" type="slidenum">
              <a:rPr lang="nl-BE" smtClean="0"/>
              <a:t>‹nr.›</a:t>
            </a:fld>
            <a:endParaRPr lang="nl-BE"/>
          </a:p>
        </p:txBody>
      </p:sp>
    </p:spTree>
    <p:extLst>
      <p:ext uri="{BB962C8B-B14F-4D97-AF65-F5344CB8AC3E}">
        <p14:creationId xmlns:p14="http://schemas.microsoft.com/office/powerpoint/2010/main" val="2926169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Segoe UI Semibold" panose="020B0702040204020203" pitchFamily="34" charset="0"/>
          <a:ea typeface="+mj-ea"/>
          <a:cs typeface="Segoe UI Semibold" panose="020B07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bold" panose="020B0702040204020203" pitchFamily="34" charset="0"/>
          <a:ea typeface="+mn-ea"/>
          <a:cs typeface="Segoe UI Semibold" panose="020B07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bold" panose="020B0702040204020203" pitchFamily="34" charset="0"/>
          <a:ea typeface="+mn-ea"/>
          <a:cs typeface="Segoe UI Semibold" panose="020B07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bold" panose="020B0702040204020203" pitchFamily="34" charset="0"/>
          <a:ea typeface="+mn-ea"/>
          <a:cs typeface="Segoe UI Semibold" panose="020B07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bold" panose="020B0702040204020203" pitchFamily="34" charset="0"/>
          <a:ea typeface="+mn-ea"/>
          <a:cs typeface="Segoe UI Semibold" panose="020B07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3.png"/><Relationship Id="rId5" Type="http://schemas.microsoft.com/office/2007/relationships/hdphoto" Target="../media/hdphoto3.wdp"/><Relationship Id="rId10" Type="http://schemas.openxmlformats.org/officeDocument/2006/relationships/image" Target="../media/image22.png"/><Relationship Id="rId4" Type="http://schemas.openxmlformats.org/officeDocument/2006/relationships/image" Target="../media/image19.png"/><Relationship Id="rId9" Type="http://schemas.microsoft.com/office/2007/relationships/hdphoto" Target="../media/hdphoto5.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mcrflowprodcentralus.cdn.mscr.io/mcrprod/dotnet/core/runtime?P1=1583833908&amp;P2=1&amp;P3=1&amp;P4=zHgCwD%2FlU5XzXxBZ7vY6escQfYTeKS5tKYjMcCODqQw%3D&amp;se=2020-03-10T09%3A51%3A48Z&amp;sig=5Mve%2FkEj3iq8Wkb7DQyr%2BwDiqUeFLDZ4eO8bItngvJY%3D&amp;sp=r&amp;sr=b&amp;sv=2015-02-21" TargetMode="External"/><Relationship Id="rId2" Type="http://schemas.openxmlformats.org/officeDocument/2006/relationships/hyperlink" Target="https://hub.docker.com/_/microsoft-dotnet-core-runtime/"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648D24-4CDF-43D2-BA34-4D3DA631DB23}"/>
              </a:ext>
            </a:extLst>
          </p:cNvPr>
          <p:cNvSpPr>
            <a:spLocks noGrp="1"/>
          </p:cNvSpPr>
          <p:nvPr>
            <p:ph type="ctrTitle"/>
          </p:nvPr>
        </p:nvSpPr>
        <p:spPr>
          <a:xfrm>
            <a:off x="0" y="0"/>
            <a:ext cx="12192000" cy="3509963"/>
          </a:xfrm>
          <a:effectLst>
            <a:outerShdw blurRad="50800" dist="38100" dir="2700000" algn="tl" rotWithShape="0">
              <a:prstClr val="black">
                <a:alpha val="40000"/>
              </a:prstClr>
            </a:outerShdw>
          </a:effectLst>
        </p:spPr>
        <p:txBody>
          <a:bodyPr>
            <a:normAutofit/>
          </a:bodyPr>
          <a:lstStyle/>
          <a:p>
            <a:r>
              <a:rPr lang="en-US" sz="6600" dirty="0">
                <a:solidFill>
                  <a:schemeClr val="bg1"/>
                </a:solidFill>
                <a:latin typeface="Segoe UI Semibold" panose="020B0702040204020203" pitchFamily="34" charset="0"/>
                <a:cs typeface="Segoe UI Semibold" panose="020B0702040204020203" pitchFamily="34" charset="0"/>
              </a:rPr>
              <a:t>Building Cloud Native applications with .NET Core</a:t>
            </a:r>
            <a:endParaRPr lang="nl-BE" sz="6600" dirty="0">
              <a:solidFill>
                <a:schemeClr val="bg1"/>
              </a:solidFill>
              <a:latin typeface="Segoe UI Semibold" panose="020B0702040204020203" pitchFamily="34" charset="0"/>
              <a:cs typeface="Segoe UI Semibold" panose="020B0702040204020203" pitchFamily="34" charset="0"/>
            </a:endParaRPr>
          </a:p>
        </p:txBody>
      </p:sp>
      <p:sp>
        <p:nvSpPr>
          <p:cNvPr id="3" name="Ondertitel 2">
            <a:extLst>
              <a:ext uri="{FF2B5EF4-FFF2-40B4-BE49-F238E27FC236}">
                <a16:creationId xmlns:a16="http://schemas.microsoft.com/office/drawing/2014/main" id="{3DC2BAB7-D42E-4FC4-8741-FBF0B64D6A6F}"/>
              </a:ext>
            </a:extLst>
          </p:cNvPr>
          <p:cNvSpPr>
            <a:spLocks noGrp="1"/>
          </p:cNvSpPr>
          <p:nvPr>
            <p:ph type="subTitle" idx="1"/>
          </p:nvPr>
        </p:nvSpPr>
        <p:spPr>
          <a:effectLst>
            <a:outerShdw blurRad="50800" dist="38100" dir="2700000" algn="tl" rotWithShape="0">
              <a:prstClr val="black">
                <a:alpha val="40000"/>
              </a:prstClr>
            </a:outerShdw>
          </a:effectLst>
        </p:spPr>
        <p:txBody>
          <a:bodyPr>
            <a:normAutofit/>
          </a:bodyPr>
          <a:lstStyle/>
          <a:p>
            <a:r>
              <a:rPr lang="nl-BE" dirty="0">
                <a:solidFill>
                  <a:schemeClr val="bg1"/>
                </a:solidFill>
                <a:latin typeface="Segoe UI Semibold" panose="020B0702040204020203" pitchFamily="34" charset="0"/>
                <a:cs typeface="Segoe UI Semibold" panose="020B0702040204020203" pitchFamily="34" charset="0"/>
              </a:rPr>
              <a:t>Johnny Hooyberghs</a:t>
            </a:r>
          </a:p>
        </p:txBody>
      </p:sp>
    </p:spTree>
    <p:extLst>
      <p:ext uri="{BB962C8B-B14F-4D97-AF65-F5344CB8AC3E}">
        <p14:creationId xmlns:p14="http://schemas.microsoft.com/office/powerpoint/2010/main" val="3916542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a:t>Multi-</a:t>
            </a:r>
            <a:r>
              <a:rPr lang="nl-BE" dirty="0" err="1"/>
              <a:t>cloud</a:t>
            </a:r>
            <a:endParaRPr lang="nl-BE" dirty="0"/>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a:xfrm>
            <a:off x="833120" y="1825625"/>
            <a:ext cx="10520680" cy="4351338"/>
          </a:xfrm>
        </p:spPr>
        <p:txBody>
          <a:bodyPr>
            <a:normAutofit/>
          </a:bodyPr>
          <a:lstStyle/>
          <a:p>
            <a:pPr marL="0" indent="0" algn="ctr">
              <a:buNone/>
            </a:pPr>
            <a:endParaRPr lang="en-US" sz="4400" i="1" dirty="0">
              <a:latin typeface="Segoe UI" panose="020B0502040204020203" pitchFamily="34" charset="0"/>
              <a:cs typeface="Segoe UI" panose="020B0502040204020203" pitchFamily="34" charset="0"/>
            </a:endParaRPr>
          </a:p>
          <a:p>
            <a:pPr marL="0" indent="0" algn="ctr">
              <a:buNone/>
            </a:pPr>
            <a:r>
              <a:rPr lang="en-US" sz="4400" i="1" dirty="0">
                <a:latin typeface="Segoe UI" panose="020B0502040204020203" pitchFamily="34" charset="0"/>
                <a:cs typeface="Segoe UI" panose="020B0502040204020203" pitchFamily="34" charset="0"/>
              </a:rPr>
              <a:t>The use of multiple cloud computing and storage services in a single network architecture and the ability to be cloud-agnostic</a:t>
            </a:r>
            <a:endParaRPr lang="nl-BE" sz="4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96229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err="1"/>
              <a:t>DevOps</a:t>
            </a:r>
            <a:endParaRPr lang="nl-BE" dirty="0"/>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a:xfrm>
            <a:off x="833120" y="1825625"/>
            <a:ext cx="10520680" cy="4351338"/>
          </a:xfrm>
        </p:spPr>
        <p:txBody>
          <a:bodyPr>
            <a:normAutofit/>
          </a:bodyPr>
          <a:lstStyle/>
          <a:p>
            <a:pPr marL="0" indent="0" algn="ctr">
              <a:buNone/>
            </a:pPr>
            <a:endParaRPr lang="en-US" sz="4400" i="1" dirty="0">
              <a:latin typeface="Segoe UI" panose="020B0502040204020203" pitchFamily="34" charset="0"/>
              <a:cs typeface="Segoe UI" panose="020B0502040204020203" pitchFamily="34" charset="0"/>
            </a:endParaRPr>
          </a:p>
          <a:p>
            <a:pPr marL="0" indent="0" algn="ctr">
              <a:buNone/>
            </a:pPr>
            <a:r>
              <a:rPr lang="en-US" sz="4400" i="1" dirty="0">
                <a:latin typeface="Segoe UI" panose="020B0502040204020203" pitchFamily="34" charset="0"/>
                <a:cs typeface="Segoe UI" panose="020B0502040204020203" pitchFamily="34" charset="0"/>
              </a:rPr>
              <a:t>A set of practices that combines software development and IT-operations, to shorten system development lifecycle and provides continues delivery</a:t>
            </a:r>
            <a:endParaRPr lang="nl-BE" sz="4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0123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8AA5879-B33D-4FA7-9069-72034AD2063F}"/>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nl-BE" dirty="0" err="1"/>
              <a:t>CSharpWars</a:t>
            </a:r>
            <a:endParaRPr lang="nl-BE" dirty="0"/>
          </a:p>
        </p:txBody>
      </p:sp>
      <p:sp>
        <p:nvSpPr>
          <p:cNvPr id="5" name="Tijdelijke aanduiding voor tekst 4">
            <a:extLst>
              <a:ext uri="{FF2B5EF4-FFF2-40B4-BE49-F238E27FC236}">
                <a16:creationId xmlns:a16="http://schemas.microsoft.com/office/drawing/2014/main" id="{687F1FBF-DA88-45BB-AFCE-917A3068CD3A}"/>
              </a:ext>
            </a:extLst>
          </p:cNvPr>
          <p:cNvSpPr>
            <a:spLocks noGrp="1"/>
          </p:cNvSpPr>
          <p:nvPr>
            <p:ph type="body" idx="1"/>
          </p:nvPr>
        </p:nvSpPr>
        <p:spPr/>
        <p:txBody>
          <a:bodyPr/>
          <a:lstStyle/>
          <a:p>
            <a:r>
              <a:rPr lang="en-US" dirty="0"/>
              <a:t>Why use a simplified sample app when you can use a real app </a:t>
            </a:r>
            <a:r>
              <a:rPr lang="en-US" dirty="0">
                <a:sym typeface="Wingdings" panose="05000000000000000000" pitchFamily="2" charset="2"/>
              </a:rPr>
              <a:t></a:t>
            </a:r>
            <a:endParaRPr lang="nl-BE" dirty="0"/>
          </a:p>
        </p:txBody>
      </p:sp>
      <p:pic>
        <p:nvPicPr>
          <p:cNvPr id="11" name="Picture 10"/>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1850" y="1336106"/>
            <a:ext cx="1800000" cy="180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42606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Tijdelijke aanduiding voor inhoud 12">
            <a:extLst>
              <a:ext uri="{FF2B5EF4-FFF2-40B4-BE49-F238E27FC236}">
                <a16:creationId xmlns:a16="http://schemas.microsoft.com/office/drawing/2014/main" id="{3553CA8D-21E5-4601-ADF4-863F3D6AD3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581721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rena">
            <a:hlinkClick r:id="" action="ppaction://media"/>
            <a:extLst>
              <a:ext uri="{FF2B5EF4-FFF2-40B4-BE49-F238E27FC236}">
                <a16:creationId xmlns:a16="http://schemas.microsoft.com/office/drawing/2014/main" id="{72FDD924-8190-42DA-B9DD-113C7E5FA13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7845"/>
          </a:xfrm>
        </p:spPr>
      </p:pic>
    </p:spTree>
    <p:extLst>
      <p:ext uri="{BB962C8B-B14F-4D97-AF65-F5344CB8AC3E}">
        <p14:creationId xmlns:p14="http://schemas.microsoft.com/office/powerpoint/2010/main" val="160890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37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err="1"/>
              <a:t>CSharpWars</a:t>
            </a:r>
            <a:r>
              <a:rPr lang="nl-BE" dirty="0"/>
              <a:t> Robot Scripting</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p:txBody>
          <a:bodyPr>
            <a:normAutofit fontScale="85000" lnSpcReduction="20000"/>
          </a:bodyPr>
          <a:lstStyle/>
          <a:p>
            <a:pPr marL="0" indent="0">
              <a:buNone/>
            </a:pPr>
            <a:r>
              <a:rPr lang="en-US" b="1" dirty="0">
                <a:solidFill>
                  <a:srgbClr val="0000FF"/>
                </a:solidFill>
                <a:latin typeface=" Fira Code"/>
              </a:rPr>
              <a:t>var</a:t>
            </a:r>
            <a:r>
              <a:rPr lang="en-US" b="1" dirty="0">
                <a:solidFill>
                  <a:srgbClr val="000000"/>
                </a:solidFill>
                <a:latin typeface=" Fira Code"/>
              </a:rPr>
              <a:t> </a:t>
            </a:r>
            <a:r>
              <a:rPr lang="en-US" b="1" dirty="0">
                <a:solidFill>
                  <a:srgbClr val="001080"/>
                </a:solidFill>
                <a:latin typeface=" Fira Code"/>
              </a:rPr>
              <a:t>step</a:t>
            </a:r>
            <a:r>
              <a:rPr lang="en-US" b="1" dirty="0">
                <a:solidFill>
                  <a:srgbClr val="000000"/>
                </a:solidFill>
                <a:latin typeface=" Fira Code"/>
              </a:rPr>
              <a:t> = </a:t>
            </a:r>
            <a:r>
              <a:rPr lang="en-US" b="1" dirty="0" err="1">
                <a:solidFill>
                  <a:srgbClr val="795E26"/>
                </a:solidFill>
                <a:latin typeface=" Fira Code"/>
              </a:rPr>
              <a:t>LoadFromMemory</a:t>
            </a:r>
            <a:r>
              <a:rPr lang="en-US" b="1" dirty="0">
                <a:solidFill>
                  <a:srgbClr val="000000"/>
                </a:solidFill>
                <a:latin typeface=" Fira Code"/>
              </a:rPr>
              <a:t>&lt;</a:t>
            </a:r>
            <a:r>
              <a:rPr lang="en-US" b="1" dirty="0">
                <a:solidFill>
                  <a:srgbClr val="267F99"/>
                </a:solidFill>
                <a:latin typeface=" Fira Code"/>
              </a:rPr>
              <a:t>Int32</a:t>
            </a:r>
            <a:r>
              <a:rPr lang="en-US" b="1" dirty="0">
                <a:solidFill>
                  <a:srgbClr val="000000"/>
                </a:solidFill>
                <a:latin typeface=" Fira Code"/>
              </a:rPr>
              <a:t>&gt;(</a:t>
            </a:r>
            <a:r>
              <a:rPr lang="en-US" b="1" dirty="0">
                <a:solidFill>
                  <a:srgbClr val="A31515"/>
                </a:solidFill>
                <a:latin typeface=" Fira Code"/>
              </a:rPr>
              <a:t>"STEP"</a:t>
            </a:r>
            <a:r>
              <a:rPr lang="en-US" b="1" dirty="0">
                <a:solidFill>
                  <a:srgbClr val="000000"/>
                </a:solidFill>
                <a:latin typeface=" Fira Code"/>
              </a:rPr>
              <a:t>);</a:t>
            </a:r>
          </a:p>
          <a:p>
            <a:pPr marL="0" indent="0">
              <a:buNone/>
            </a:pPr>
            <a:r>
              <a:rPr lang="en-US" b="1" dirty="0">
                <a:solidFill>
                  <a:srgbClr val="AF00DB"/>
                </a:solidFill>
                <a:latin typeface=" Fira Code"/>
              </a:rPr>
              <a:t>if</a:t>
            </a:r>
            <a:r>
              <a:rPr lang="en-US" b="1" dirty="0">
                <a:solidFill>
                  <a:srgbClr val="000000"/>
                </a:solidFill>
                <a:latin typeface=" Fira Code"/>
              </a:rPr>
              <a:t>( </a:t>
            </a:r>
            <a:r>
              <a:rPr lang="en-US" b="1" dirty="0">
                <a:solidFill>
                  <a:srgbClr val="001080"/>
                </a:solidFill>
                <a:latin typeface=" Fira Code"/>
              </a:rPr>
              <a:t>step</a:t>
            </a:r>
            <a:r>
              <a:rPr lang="en-US" b="1" dirty="0">
                <a:solidFill>
                  <a:srgbClr val="000000"/>
                </a:solidFill>
                <a:latin typeface=" Fira Code"/>
              </a:rPr>
              <a:t> % </a:t>
            </a:r>
            <a:r>
              <a:rPr lang="en-US" b="1" dirty="0">
                <a:solidFill>
                  <a:srgbClr val="098658"/>
                </a:solidFill>
                <a:latin typeface=" Fira Code"/>
              </a:rPr>
              <a:t>3</a:t>
            </a:r>
            <a:r>
              <a:rPr lang="en-US" b="1" dirty="0">
                <a:solidFill>
                  <a:srgbClr val="000000"/>
                </a:solidFill>
                <a:latin typeface=" Fira Code"/>
              </a:rPr>
              <a:t> == </a:t>
            </a:r>
            <a:r>
              <a:rPr lang="en-US" b="1" dirty="0">
                <a:solidFill>
                  <a:srgbClr val="098658"/>
                </a:solidFill>
                <a:latin typeface=" Fira Code"/>
              </a:rPr>
              <a:t>0</a:t>
            </a:r>
            <a:r>
              <a:rPr lang="en-US" b="1" dirty="0">
                <a:solidFill>
                  <a:srgbClr val="000000"/>
                </a:solidFill>
                <a:latin typeface=" Fira Code"/>
              </a:rPr>
              <a:t> )</a:t>
            </a:r>
          </a:p>
          <a:p>
            <a:pPr marL="0" indent="0">
              <a:buNone/>
            </a:pPr>
            <a:r>
              <a:rPr lang="en-US" b="1" dirty="0">
                <a:solidFill>
                  <a:srgbClr val="000000"/>
                </a:solidFill>
                <a:latin typeface=" Fira Code"/>
              </a:rPr>
              <a:t>{</a:t>
            </a:r>
          </a:p>
          <a:p>
            <a:pPr marL="0" indent="0">
              <a:buNone/>
            </a:pPr>
            <a:r>
              <a:rPr lang="en-US" b="1" dirty="0">
                <a:solidFill>
                  <a:srgbClr val="000000"/>
                </a:solidFill>
                <a:latin typeface=" Fira Code"/>
              </a:rPr>
              <a:t>    </a:t>
            </a:r>
            <a:r>
              <a:rPr lang="en-US" b="1" dirty="0" err="1">
                <a:solidFill>
                  <a:srgbClr val="795E26"/>
                </a:solidFill>
                <a:latin typeface=" Fira Code"/>
              </a:rPr>
              <a:t>TurnLeft</a:t>
            </a:r>
            <a:r>
              <a:rPr lang="en-US" b="1" dirty="0">
                <a:solidFill>
                  <a:srgbClr val="000000"/>
                </a:solidFill>
                <a:latin typeface=" Fira Code"/>
              </a:rPr>
              <a:t>();</a:t>
            </a:r>
          </a:p>
          <a:p>
            <a:pPr marL="0" indent="0">
              <a:buNone/>
            </a:pPr>
            <a:r>
              <a:rPr lang="en-US" b="1" dirty="0">
                <a:solidFill>
                  <a:srgbClr val="000000"/>
                </a:solidFill>
                <a:latin typeface=" Fira Code"/>
              </a:rPr>
              <a:t>}</a:t>
            </a:r>
          </a:p>
          <a:p>
            <a:pPr marL="0" indent="0">
              <a:buNone/>
            </a:pPr>
            <a:r>
              <a:rPr lang="en-US" b="1" dirty="0">
                <a:solidFill>
                  <a:srgbClr val="AF00DB"/>
                </a:solidFill>
                <a:latin typeface=" Fira Code"/>
              </a:rPr>
              <a:t>else</a:t>
            </a:r>
            <a:endParaRPr lang="en-US" b="1" dirty="0">
              <a:solidFill>
                <a:srgbClr val="000000"/>
              </a:solidFill>
              <a:latin typeface=" Fira Code"/>
            </a:endParaRPr>
          </a:p>
          <a:p>
            <a:pPr marL="0" indent="0">
              <a:buNone/>
            </a:pPr>
            <a:r>
              <a:rPr lang="en-US" b="1" dirty="0">
                <a:solidFill>
                  <a:srgbClr val="000000"/>
                </a:solidFill>
                <a:latin typeface=" Fira Code"/>
              </a:rPr>
              <a:t>{</a:t>
            </a:r>
          </a:p>
          <a:p>
            <a:pPr marL="0" indent="0">
              <a:buNone/>
            </a:pPr>
            <a:r>
              <a:rPr lang="en-US" b="1" dirty="0">
                <a:solidFill>
                  <a:srgbClr val="000000"/>
                </a:solidFill>
                <a:latin typeface=" Fira Code"/>
              </a:rPr>
              <a:t>    </a:t>
            </a:r>
            <a:r>
              <a:rPr lang="en-US" b="1" dirty="0" err="1">
                <a:solidFill>
                  <a:srgbClr val="795E26"/>
                </a:solidFill>
                <a:latin typeface=" Fira Code"/>
              </a:rPr>
              <a:t>WalkForward</a:t>
            </a:r>
            <a:r>
              <a:rPr lang="en-US" b="1" dirty="0">
                <a:solidFill>
                  <a:srgbClr val="000000"/>
                </a:solidFill>
                <a:latin typeface=" Fira Code"/>
              </a:rPr>
              <a:t>();</a:t>
            </a:r>
          </a:p>
          <a:p>
            <a:pPr marL="0" indent="0">
              <a:buNone/>
            </a:pPr>
            <a:r>
              <a:rPr lang="en-US" b="1" dirty="0">
                <a:solidFill>
                  <a:srgbClr val="000000"/>
                </a:solidFill>
                <a:latin typeface=" Fira Code"/>
              </a:rPr>
              <a:t>}</a:t>
            </a:r>
          </a:p>
          <a:p>
            <a:pPr marL="0" indent="0">
              <a:buNone/>
            </a:pPr>
            <a:r>
              <a:rPr lang="en-US" b="1" dirty="0">
                <a:solidFill>
                  <a:srgbClr val="001080"/>
                </a:solidFill>
                <a:latin typeface=" Fira Code"/>
              </a:rPr>
              <a:t>step</a:t>
            </a:r>
            <a:r>
              <a:rPr lang="en-US" b="1" dirty="0">
                <a:solidFill>
                  <a:srgbClr val="000000"/>
                </a:solidFill>
                <a:latin typeface=" Fira Code"/>
              </a:rPr>
              <a:t>++;</a:t>
            </a:r>
          </a:p>
          <a:p>
            <a:pPr marL="0" indent="0">
              <a:buNone/>
            </a:pPr>
            <a:r>
              <a:rPr lang="en-US" b="1" dirty="0" err="1">
                <a:solidFill>
                  <a:srgbClr val="795E26"/>
                </a:solidFill>
                <a:latin typeface=" Fira Code"/>
              </a:rPr>
              <a:t>StoreInMemory</a:t>
            </a:r>
            <a:r>
              <a:rPr lang="en-US" b="1" dirty="0">
                <a:solidFill>
                  <a:srgbClr val="000000"/>
                </a:solidFill>
                <a:latin typeface=" Fira Code"/>
              </a:rPr>
              <a:t>&lt;</a:t>
            </a:r>
            <a:r>
              <a:rPr lang="en-US" b="1" dirty="0">
                <a:solidFill>
                  <a:srgbClr val="267F99"/>
                </a:solidFill>
                <a:latin typeface=" Fira Code"/>
              </a:rPr>
              <a:t>Int32</a:t>
            </a:r>
            <a:r>
              <a:rPr lang="en-US" b="1" dirty="0">
                <a:solidFill>
                  <a:srgbClr val="000000"/>
                </a:solidFill>
                <a:latin typeface=" Fira Code"/>
              </a:rPr>
              <a:t>&gt;(</a:t>
            </a:r>
            <a:r>
              <a:rPr lang="en-US" b="1" dirty="0">
                <a:solidFill>
                  <a:srgbClr val="A31515"/>
                </a:solidFill>
                <a:latin typeface=" Fira Code"/>
              </a:rPr>
              <a:t>"STEP"</a:t>
            </a:r>
            <a:r>
              <a:rPr lang="en-US" b="1" dirty="0">
                <a:solidFill>
                  <a:srgbClr val="000000"/>
                </a:solidFill>
                <a:latin typeface=" Fira Code"/>
              </a:rPr>
              <a:t>, </a:t>
            </a:r>
            <a:r>
              <a:rPr lang="en-US" b="1" dirty="0">
                <a:solidFill>
                  <a:srgbClr val="001080"/>
                </a:solidFill>
                <a:latin typeface=" Fira Code"/>
              </a:rPr>
              <a:t>step</a:t>
            </a:r>
            <a:r>
              <a:rPr lang="en-US" b="1" dirty="0">
                <a:solidFill>
                  <a:srgbClr val="000000"/>
                </a:solidFill>
                <a:latin typeface=" Fira Code"/>
              </a:rPr>
              <a:t>);</a:t>
            </a:r>
          </a:p>
          <a:p>
            <a:pPr marL="0" indent="0">
              <a:buNone/>
            </a:pPr>
            <a:endParaRPr lang="en-US" b="1" dirty="0">
              <a:solidFill>
                <a:srgbClr val="D4D4D4"/>
              </a:solidFill>
              <a:latin typeface=" Fira Code"/>
            </a:endParaRPr>
          </a:p>
        </p:txBody>
      </p:sp>
    </p:spTree>
    <p:extLst>
      <p:ext uri="{BB962C8B-B14F-4D97-AF65-F5344CB8AC3E}">
        <p14:creationId xmlns:p14="http://schemas.microsoft.com/office/powerpoint/2010/main" val="3549357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20494" y="276001"/>
            <a:ext cx="1800000" cy="1800000"/>
          </a:xfrm>
        </p:spPr>
      </p:pic>
      <p:pic>
        <p:nvPicPr>
          <p:cNvPr id="3" name="Picture 2"/>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336975" y="1662113"/>
            <a:ext cx="1800000" cy="1800000"/>
          </a:xfrm>
          <a:prstGeom prst="rect">
            <a:avLst/>
          </a:prstGeom>
        </p:spPr>
      </p:pic>
      <p:pic>
        <p:nvPicPr>
          <p:cNvPr id="6" name="Picture 5"/>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50074" y="276001"/>
            <a:ext cx="1800000" cy="1800000"/>
          </a:xfrm>
          <a:prstGeom prst="rect">
            <a:avLst/>
          </a:prstGeom>
        </p:spPr>
      </p:pic>
      <p:pic>
        <p:nvPicPr>
          <p:cNvPr id="7" name="Picture 6"/>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04013" y="2681188"/>
            <a:ext cx="1800000" cy="1800000"/>
          </a:xfrm>
          <a:prstGeom prst="rect">
            <a:avLst/>
          </a:prstGeom>
        </p:spPr>
      </p:pic>
      <p:pic>
        <p:nvPicPr>
          <p:cNvPr id="8" name="Picture 7"/>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4375" y="4557388"/>
            <a:ext cx="1800000" cy="1800000"/>
          </a:xfrm>
          <a:prstGeom prst="rect">
            <a:avLst/>
          </a:prstGeom>
        </p:spPr>
      </p:pic>
      <p:pic>
        <p:nvPicPr>
          <p:cNvPr id="9" name="Picture 8"/>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120494" y="4147813"/>
            <a:ext cx="1800000" cy="1800000"/>
          </a:xfrm>
          <a:prstGeom prst="rect">
            <a:avLst/>
          </a:prstGeom>
        </p:spPr>
      </p:pic>
      <p:sp>
        <p:nvSpPr>
          <p:cNvPr id="11" name="TextBox 10"/>
          <p:cNvSpPr txBox="1"/>
          <p:nvPr/>
        </p:nvSpPr>
        <p:spPr>
          <a:xfrm>
            <a:off x="829098" y="2076001"/>
            <a:ext cx="1041952"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nl-BE" dirty="0" err="1"/>
              <a:t>Frontend</a:t>
            </a:r>
            <a:endParaRPr lang="nl-BE" dirty="0"/>
          </a:p>
        </p:txBody>
      </p:sp>
      <p:sp>
        <p:nvSpPr>
          <p:cNvPr id="12" name="TextBox 11"/>
          <p:cNvSpPr txBox="1"/>
          <p:nvPr/>
        </p:nvSpPr>
        <p:spPr>
          <a:xfrm>
            <a:off x="5601794" y="1891335"/>
            <a:ext cx="1037400"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nl-BE" dirty="0"/>
              <a:t>HTTP API</a:t>
            </a:r>
          </a:p>
        </p:txBody>
      </p:sp>
      <p:sp>
        <p:nvSpPr>
          <p:cNvPr id="13" name="TextBox 12"/>
          <p:cNvSpPr txBox="1"/>
          <p:nvPr/>
        </p:nvSpPr>
        <p:spPr>
          <a:xfrm>
            <a:off x="6522825" y="5763147"/>
            <a:ext cx="995337"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nl-BE" dirty="0" err="1"/>
              <a:t>WebApp</a:t>
            </a:r>
            <a:endParaRPr lang="nl-BE" dirty="0"/>
          </a:p>
        </p:txBody>
      </p:sp>
      <p:sp>
        <p:nvSpPr>
          <p:cNvPr id="14" name="TextBox 13"/>
          <p:cNvSpPr txBox="1"/>
          <p:nvPr/>
        </p:nvSpPr>
        <p:spPr>
          <a:xfrm>
            <a:off x="951029" y="6132479"/>
            <a:ext cx="102669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nl-BE" dirty="0" err="1"/>
              <a:t>Validator</a:t>
            </a:r>
            <a:endParaRPr lang="nl-BE" dirty="0"/>
          </a:p>
        </p:txBody>
      </p:sp>
      <p:sp>
        <p:nvSpPr>
          <p:cNvPr id="15" name="TextBox 14"/>
          <p:cNvSpPr txBox="1"/>
          <p:nvPr/>
        </p:nvSpPr>
        <p:spPr>
          <a:xfrm>
            <a:off x="9707887" y="3396522"/>
            <a:ext cx="105817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nl-BE" dirty="0"/>
              <a:t>Database</a:t>
            </a:r>
          </a:p>
        </p:txBody>
      </p:sp>
      <p:sp>
        <p:nvSpPr>
          <p:cNvPr id="16" name="TextBox 15"/>
          <p:cNvSpPr txBox="1"/>
          <p:nvPr/>
        </p:nvSpPr>
        <p:spPr>
          <a:xfrm>
            <a:off x="3255882" y="4557388"/>
            <a:ext cx="1096262"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nl-BE" dirty="0"/>
              <a:t>Processor</a:t>
            </a:r>
          </a:p>
        </p:txBody>
      </p:sp>
      <p:cxnSp>
        <p:nvCxnSpPr>
          <p:cNvPr id="18" name="Straight Arrow Connector 17"/>
          <p:cNvCxnSpPr>
            <a:stCxn id="6" idx="3"/>
            <a:endCxn id="2" idx="1"/>
          </p:cNvCxnSpPr>
          <p:nvPr/>
        </p:nvCxnSpPr>
        <p:spPr>
          <a:xfrm>
            <a:off x="2250074" y="1176001"/>
            <a:ext cx="2970420" cy="0"/>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a:stCxn id="9" idx="1"/>
            <a:endCxn id="8" idx="3"/>
          </p:cNvCxnSpPr>
          <p:nvPr/>
        </p:nvCxnSpPr>
        <p:spPr>
          <a:xfrm flipH="1">
            <a:off x="2364375" y="5047813"/>
            <a:ext cx="3756119" cy="409575"/>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p:cNvCxnSpPr>
            <a:stCxn id="9" idx="3"/>
            <a:endCxn id="15" idx="2"/>
          </p:cNvCxnSpPr>
          <p:nvPr/>
        </p:nvCxnSpPr>
        <p:spPr>
          <a:xfrm flipV="1">
            <a:off x="7920494" y="3765854"/>
            <a:ext cx="2316481" cy="1281959"/>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25" name="Straight Arrow Connector 24"/>
          <p:cNvCxnSpPr>
            <a:stCxn id="2" idx="3"/>
            <a:endCxn id="3" idx="0"/>
          </p:cNvCxnSpPr>
          <p:nvPr/>
        </p:nvCxnSpPr>
        <p:spPr>
          <a:xfrm>
            <a:off x="7020494" y="1176001"/>
            <a:ext cx="3216481" cy="486112"/>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p:cNvCxnSpPr>
            <a:stCxn id="7" idx="3"/>
            <a:endCxn id="3" idx="1"/>
          </p:cNvCxnSpPr>
          <p:nvPr/>
        </p:nvCxnSpPr>
        <p:spPr>
          <a:xfrm flipV="1">
            <a:off x="4704013" y="2562113"/>
            <a:ext cx="4632962" cy="1019075"/>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916206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20494" y="276001"/>
            <a:ext cx="1800000" cy="1800000"/>
          </a:xfrm>
        </p:spPr>
      </p:pic>
      <p:pic>
        <p:nvPicPr>
          <p:cNvPr id="3" name="Picture 2"/>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336975" y="1662113"/>
            <a:ext cx="1800000" cy="1800000"/>
          </a:xfrm>
          <a:prstGeom prst="rect">
            <a:avLst/>
          </a:prstGeom>
        </p:spPr>
      </p:pic>
      <p:pic>
        <p:nvPicPr>
          <p:cNvPr id="6" name="Picture 5"/>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50074" y="276001"/>
            <a:ext cx="1800000" cy="1800000"/>
          </a:xfrm>
          <a:prstGeom prst="rect">
            <a:avLst/>
          </a:prstGeom>
        </p:spPr>
      </p:pic>
      <p:pic>
        <p:nvPicPr>
          <p:cNvPr id="7" name="Picture 6"/>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04013" y="2681188"/>
            <a:ext cx="1800000" cy="1800000"/>
          </a:xfrm>
          <a:prstGeom prst="rect">
            <a:avLst/>
          </a:prstGeom>
        </p:spPr>
      </p:pic>
      <p:pic>
        <p:nvPicPr>
          <p:cNvPr id="8" name="Picture 7"/>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4375" y="4557388"/>
            <a:ext cx="1800000" cy="1800000"/>
          </a:xfrm>
          <a:prstGeom prst="rect">
            <a:avLst/>
          </a:prstGeom>
        </p:spPr>
      </p:pic>
      <p:pic>
        <p:nvPicPr>
          <p:cNvPr id="9" name="Picture 8"/>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120494" y="4147813"/>
            <a:ext cx="1800000" cy="1800000"/>
          </a:xfrm>
          <a:prstGeom prst="rect">
            <a:avLst/>
          </a:prstGeom>
        </p:spPr>
      </p:pic>
      <p:sp>
        <p:nvSpPr>
          <p:cNvPr id="11" name="TextBox 10"/>
          <p:cNvSpPr txBox="1"/>
          <p:nvPr/>
        </p:nvSpPr>
        <p:spPr>
          <a:xfrm>
            <a:off x="829098" y="2076001"/>
            <a:ext cx="1041952"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nl-BE" dirty="0" err="1"/>
              <a:t>Frontend</a:t>
            </a:r>
            <a:endParaRPr lang="nl-BE" dirty="0"/>
          </a:p>
        </p:txBody>
      </p:sp>
      <p:sp>
        <p:nvSpPr>
          <p:cNvPr id="12" name="TextBox 11"/>
          <p:cNvSpPr txBox="1"/>
          <p:nvPr/>
        </p:nvSpPr>
        <p:spPr>
          <a:xfrm>
            <a:off x="5601794" y="1891335"/>
            <a:ext cx="1037400"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nl-BE" dirty="0"/>
              <a:t>HTTP API</a:t>
            </a:r>
          </a:p>
        </p:txBody>
      </p:sp>
      <p:sp>
        <p:nvSpPr>
          <p:cNvPr id="13" name="TextBox 12"/>
          <p:cNvSpPr txBox="1"/>
          <p:nvPr/>
        </p:nvSpPr>
        <p:spPr>
          <a:xfrm>
            <a:off x="6522825" y="5763147"/>
            <a:ext cx="995337"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nl-BE" dirty="0" err="1"/>
              <a:t>WebApp</a:t>
            </a:r>
            <a:endParaRPr lang="nl-BE" dirty="0"/>
          </a:p>
        </p:txBody>
      </p:sp>
      <p:sp>
        <p:nvSpPr>
          <p:cNvPr id="14" name="TextBox 13"/>
          <p:cNvSpPr txBox="1"/>
          <p:nvPr/>
        </p:nvSpPr>
        <p:spPr>
          <a:xfrm>
            <a:off x="951029" y="6132479"/>
            <a:ext cx="102669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nl-BE" dirty="0" err="1"/>
              <a:t>Validator</a:t>
            </a:r>
            <a:endParaRPr lang="nl-BE" dirty="0"/>
          </a:p>
        </p:txBody>
      </p:sp>
      <p:sp>
        <p:nvSpPr>
          <p:cNvPr id="15" name="TextBox 14"/>
          <p:cNvSpPr txBox="1"/>
          <p:nvPr/>
        </p:nvSpPr>
        <p:spPr>
          <a:xfrm>
            <a:off x="9707887" y="3396522"/>
            <a:ext cx="105817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nl-BE" dirty="0"/>
              <a:t>Database</a:t>
            </a:r>
          </a:p>
        </p:txBody>
      </p:sp>
      <p:sp>
        <p:nvSpPr>
          <p:cNvPr id="16" name="TextBox 15"/>
          <p:cNvSpPr txBox="1"/>
          <p:nvPr/>
        </p:nvSpPr>
        <p:spPr>
          <a:xfrm>
            <a:off x="3255882" y="4557388"/>
            <a:ext cx="1096262"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nl-BE" dirty="0"/>
              <a:t>Processor</a:t>
            </a:r>
          </a:p>
        </p:txBody>
      </p:sp>
      <p:cxnSp>
        <p:nvCxnSpPr>
          <p:cNvPr id="18" name="Straight Arrow Connector 17"/>
          <p:cNvCxnSpPr>
            <a:stCxn id="6" idx="3"/>
            <a:endCxn id="2" idx="1"/>
          </p:cNvCxnSpPr>
          <p:nvPr/>
        </p:nvCxnSpPr>
        <p:spPr>
          <a:xfrm>
            <a:off x="2250074" y="1176001"/>
            <a:ext cx="2970420" cy="0"/>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a:stCxn id="9" idx="1"/>
            <a:endCxn id="8" idx="3"/>
          </p:cNvCxnSpPr>
          <p:nvPr/>
        </p:nvCxnSpPr>
        <p:spPr>
          <a:xfrm flipH="1">
            <a:off x="2364375" y="5047813"/>
            <a:ext cx="3756119" cy="409575"/>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p:cNvCxnSpPr>
            <a:stCxn id="9" idx="0"/>
            <a:endCxn id="12" idx="3"/>
          </p:cNvCxnSpPr>
          <p:nvPr/>
        </p:nvCxnSpPr>
        <p:spPr>
          <a:xfrm flipH="1" flipV="1">
            <a:off x="6639194" y="2076001"/>
            <a:ext cx="381300" cy="2071812"/>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25" name="Straight Arrow Connector 24"/>
          <p:cNvCxnSpPr>
            <a:stCxn id="2" idx="3"/>
            <a:endCxn id="3" idx="0"/>
          </p:cNvCxnSpPr>
          <p:nvPr/>
        </p:nvCxnSpPr>
        <p:spPr>
          <a:xfrm>
            <a:off x="7020494" y="1176001"/>
            <a:ext cx="3216481" cy="486112"/>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p:cNvCxnSpPr>
            <a:stCxn id="7" idx="3"/>
            <a:endCxn id="12" idx="2"/>
          </p:cNvCxnSpPr>
          <p:nvPr/>
        </p:nvCxnSpPr>
        <p:spPr>
          <a:xfrm flipV="1">
            <a:off x="4704013" y="2260667"/>
            <a:ext cx="1416481" cy="1320521"/>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496763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8AA5879-B33D-4FA7-9069-72034AD2063F}"/>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nl-BE" dirty="0"/>
              <a:t>.NET </a:t>
            </a:r>
            <a:r>
              <a:rPr lang="nl-BE" dirty="0" err="1"/>
              <a:t>Core</a:t>
            </a:r>
            <a:endParaRPr lang="nl-BE" dirty="0"/>
          </a:p>
        </p:txBody>
      </p:sp>
      <p:sp>
        <p:nvSpPr>
          <p:cNvPr id="5" name="Tijdelijke aanduiding voor tekst 4">
            <a:extLst>
              <a:ext uri="{FF2B5EF4-FFF2-40B4-BE49-F238E27FC236}">
                <a16:creationId xmlns:a16="http://schemas.microsoft.com/office/drawing/2014/main" id="{687F1FBF-DA88-45BB-AFCE-917A3068CD3A}"/>
              </a:ext>
            </a:extLst>
          </p:cNvPr>
          <p:cNvSpPr>
            <a:spLocks noGrp="1"/>
          </p:cNvSpPr>
          <p:nvPr>
            <p:ph type="body" idx="1"/>
          </p:nvPr>
        </p:nvSpPr>
        <p:spPr/>
        <p:txBody>
          <a:bodyPr/>
          <a:lstStyle/>
          <a:p>
            <a:r>
              <a:rPr lang="en-US" dirty="0"/>
              <a:t>What can .NET Core do to help with cloud native</a:t>
            </a:r>
            <a:endParaRPr lang="nl-BE" dirty="0"/>
          </a:p>
        </p:txBody>
      </p:sp>
      <p:pic>
        <p:nvPicPr>
          <p:cNvPr id="10" name="Picture 9"/>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1850" y="1577039"/>
            <a:ext cx="1800000" cy="180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82495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a:t>.NET </a:t>
            </a:r>
            <a:r>
              <a:rPr lang="nl-BE" dirty="0" err="1"/>
              <a:t>Core</a:t>
            </a:r>
            <a:r>
              <a:rPr lang="nl-BE" dirty="0"/>
              <a:t> vs. .NET Framework</a:t>
            </a:r>
          </a:p>
        </p:txBody>
      </p:sp>
      <p:sp>
        <p:nvSpPr>
          <p:cNvPr id="5" name="Content Placeholder 4"/>
          <p:cNvSpPr>
            <a:spLocks noGrp="1"/>
          </p:cNvSpPr>
          <p:nvPr>
            <p:ph idx="1"/>
          </p:nvPr>
        </p:nvSpPr>
        <p:spPr>
          <a:xfrm>
            <a:off x="838200" y="3005138"/>
            <a:ext cx="10515600" cy="3214687"/>
          </a:xfrm>
        </p:spPr>
        <p:txBody>
          <a:bodyPr numCol="2">
            <a:normAutofit fontScale="92500" lnSpcReduction="10000"/>
          </a:bodyPr>
          <a:lstStyle/>
          <a:p>
            <a:r>
              <a:rPr lang="nl-BE" dirty="0"/>
              <a:t>Platform independent</a:t>
            </a:r>
          </a:p>
          <a:p>
            <a:r>
              <a:rPr lang="nl-BE" dirty="0"/>
              <a:t>High performance</a:t>
            </a:r>
          </a:p>
          <a:p>
            <a:r>
              <a:rPr lang="nl-BE" dirty="0" err="1"/>
              <a:t>Lightweight</a:t>
            </a:r>
            <a:endParaRPr lang="nl-BE" dirty="0"/>
          </a:p>
          <a:p>
            <a:r>
              <a:rPr lang="nl-BE" dirty="0" err="1"/>
              <a:t>Future-proof</a:t>
            </a:r>
            <a:endParaRPr lang="nl-BE" dirty="0"/>
          </a:p>
          <a:p>
            <a:r>
              <a:rPr lang="nl-BE" dirty="0"/>
              <a:t>Cloud Native compatible</a:t>
            </a:r>
          </a:p>
          <a:p>
            <a:r>
              <a:rPr lang="nl-BE" dirty="0"/>
              <a:t>The way </a:t>
            </a:r>
            <a:r>
              <a:rPr lang="nl-BE" dirty="0" err="1"/>
              <a:t>to</a:t>
            </a:r>
            <a:r>
              <a:rPr lang="nl-BE" dirty="0"/>
              <a:t> go </a:t>
            </a:r>
            <a:r>
              <a:rPr lang="nl-BE" dirty="0" err="1"/>
              <a:t>for</a:t>
            </a:r>
            <a:r>
              <a:rPr lang="nl-BE" dirty="0"/>
              <a:t> new apps</a:t>
            </a:r>
          </a:p>
          <a:p>
            <a:endParaRPr lang="nl-BE" dirty="0"/>
          </a:p>
          <a:p>
            <a:r>
              <a:rPr lang="nl-BE" dirty="0" err="1"/>
              <a:t>Backwards</a:t>
            </a:r>
            <a:r>
              <a:rPr lang="nl-BE" dirty="0"/>
              <a:t> compatible</a:t>
            </a:r>
          </a:p>
          <a:p>
            <a:r>
              <a:rPr lang="nl-BE" dirty="0" err="1"/>
              <a:t>Restricted</a:t>
            </a:r>
            <a:r>
              <a:rPr lang="nl-BE" dirty="0"/>
              <a:t> </a:t>
            </a:r>
            <a:r>
              <a:rPr lang="nl-BE" dirty="0" err="1"/>
              <a:t>to</a:t>
            </a:r>
            <a:r>
              <a:rPr lang="nl-BE" dirty="0"/>
              <a:t> Windows</a:t>
            </a:r>
          </a:p>
          <a:p>
            <a:r>
              <a:rPr lang="nl-BE" dirty="0" err="1"/>
              <a:t>Better</a:t>
            </a:r>
            <a:r>
              <a:rPr lang="nl-BE" dirty="0"/>
              <a:t> Windows-</a:t>
            </a:r>
            <a:r>
              <a:rPr lang="nl-BE" dirty="0" err="1"/>
              <a:t>integration</a:t>
            </a:r>
            <a:r>
              <a:rPr lang="nl-BE" dirty="0"/>
              <a:t> (*)</a:t>
            </a:r>
          </a:p>
          <a:p>
            <a:r>
              <a:rPr lang="nl-BE" dirty="0"/>
              <a:t>Cloud Native compatible</a:t>
            </a:r>
          </a:p>
          <a:p>
            <a:r>
              <a:rPr lang="nl-BE" dirty="0"/>
              <a:t>The way </a:t>
            </a:r>
            <a:r>
              <a:rPr lang="nl-BE" dirty="0" err="1"/>
              <a:t>to</a:t>
            </a:r>
            <a:r>
              <a:rPr lang="nl-BE" dirty="0"/>
              <a:t> go </a:t>
            </a:r>
            <a:r>
              <a:rPr lang="nl-BE" dirty="0" err="1"/>
              <a:t>for</a:t>
            </a:r>
            <a:r>
              <a:rPr lang="nl-BE" dirty="0"/>
              <a:t> </a:t>
            </a:r>
            <a:r>
              <a:rPr lang="nl-BE" dirty="0" err="1"/>
              <a:t>legacy</a:t>
            </a:r>
            <a:r>
              <a:rPr lang="nl-BE" dirty="0"/>
              <a:t> apps</a:t>
            </a:r>
          </a:p>
          <a:p>
            <a:endParaRPr lang="nl-BE" dirty="0"/>
          </a:p>
        </p:txBody>
      </p:sp>
      <p:pic>
        <p:nvPicPr>
          <p:cNvPr id="6" name="Content Placeholder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588295"/>
            <a:ext cx="1221580" cy="1221580"/>
          </a:xfrm>
          <a:prstGeom prst="rect">
            <a:avLst/>
          </a:prstGeom>
        </p:spPr>
      </p:pic>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38200" y="1588295"/>
            <a:ext cx="1221580" cy="1221580"/>
          </a:xfrm>
          <a:prstGeom prst="rect">
            <a:avLst/>
          </a:prstGeom>
        </p:spPr>
      </p:pic>
      <p:sp>
        <p:nvSpPr>
          <p:cNvPr id="2" name="Tekstvak 1">
            <a:extLst>
              <a:ext uri="{FF2B5EF4-FFF2-40B4-BE49-F238E27FC236}">
                <a16:creationId xmlns:a16="http://schemas.microsoft.com/office/drawing/2014/main" id="{97AA5208-2340-4005-9C59-380B7887E64B}"/>
              </a:ext>
            </a:extLst>
          </p:cNvPr>
          <p:cNvSpPr txBox="1"/>
          <p:nvPr/>
        </p:nvSpPr>
        <p:spPr>
          <a:xfrm>
            <a:off x="838200" y="5967167"/>
            <a:ext cx="7004033" cy="369332"/>
          </a:xfrm>
          <a:prstGeom prst="rect">
            <a:avLst/>
          </a:prstGeom>
          <a:noFill/>
        </p:spPr>
        <p:txBody>
          <a:bodyPr wrap="none" rtlCol="0">
            <a:spAutoFit/>
          </a:bodyPr>
          <a:lstStyle/>
          <a:p>
            <a:r>
              <a:rPr lang="nl-BE" dirty="0"/>
              <a:t>(*) .NET </a:t>
            </a:r>
            <a:r>
              <a:rPr lang="nl-BE" dirty="0" err="1"/>
              <a:t>Core</a:t>
            </a:r>
            <a:r>
              <a:rPr lang="nl-BE" dirty="0"/>
              <a:t> </a:t>
            </a:r>
            <a:r>
              <a:rPr lang="nl-BE" dirty="0" err="1"/>
              <a:t>will</a:t>
            </a:r>
            <a:r>
              <a:rPr lang="nl-BE" dirty="0"/>
              <a:t> close </a:t>
            </a:r>
            <a:r>
              <a:rPr lang="nl-BE" dirty="0" err="1"/>
              <a:t>this</a:t>
            </a:r>
            <a:r>
              <a:rPr lang="nl-BE" dirty="0"/>
              <a:t> gap in </a:t>
            </a:r>
            <a:r>
              <a:rPr lang="nl-BE" dirty="0" err="1"/>
              <a:t>the</a:t>
            </a:r>
            <a:r>
              <a:rPr lang="nl-BE" dirty="0"/>
              <a:t> </a:t>
            </a:r>
            <a:r>
              <a:rPr lang="nl-BE" dirty="0" err="1"/>
              <a:t>coming</a:t>
            </a:r>
            <a:r>
              <a:rPr lang="nl-BE" dirty="0"/>
              <a:t> </a:t>
            </a:r>
            <a:r>
              <a:rPr lang="nl-BE" dirty="0" err="1"/>
              <a:t>years</a:t>
            </a:r>
            <a:r>
              <a:rPr lang="nl-BE" dirty="0"/>
              <a:t> </a:t>
            </a:r>
            <a:r>
              <a:rPr lang="nl-BE" dirty="0" err="1"/>
              <a:t>from</a:t>
            </a:r>
            <a:r>
              <a:rPr lang="nl-BE" dirty="0"/>
              <a:t> .NET 5 </a:t>
            </a:r>
            <a:r>
              <a:rPr lang="nl-BE" dirty="0" err="1"/>
              <a:t>onwards</a:t>
            </a:r>
            <a:endParaRPr lang="nl-BE" dirty="0"/>
          </a:p>
        </p:txBody>
      </p:sp>
    </p:spTree>
    <p:extLst>
      <p:ext uri="{BB962C8B-B14F-4D97-AF65-F5344CB8AC3E}">
        <p14:creationId xmlns:p14="http://schemas.microsoft.com/office/powerpoint/2010/main" val="1121818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8AA5879-B33D-4FA7-9069-72034AD2063F}"/>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nl-BE" dirty="0"/>
              <a:t>Cloud Native</a:t>
            </a:r>
          </a:p>
        </p:txBody>
      </p:sp>
      <p:sp>
        <p:nvSpPr>
          <p:cNvPr id="5" name="Tijdelijke aanduiding voor tekst 4">
            <a:extLst>
              <a:ext uri="{FF2B5EF4-FFF2-40B4-BE49-F238E27FC236}">
                <a16:creationId xmlns:a16="http://schemas.microsoft.com/office/drawing/2014/main" id="{687F1FBF-DA88-45BB-AFCE-917A3068CD3A}"/>
              </a:ext>
            </a:extLst>
          </p:cNvPr>
          <p:cNvSpPr>
            <a:spLocks noGrp="1"/>
          </p:cNvSpPr>
          <p:nvPr>
            <p:ph type="body" idx="1"/>
          </p:nvPr>
        </p:nvSpPr>
        <p:spPr/>
        <p:txBody>
          <a:bodyPr/>
          <a:lstStyle/>
          <a:p>
            <a:r>
              <a:rPr lang="en-US" dirty="0"/>
              <a:t>The Cloud Native Computing Foundation</a:t>
            </a:r>
            <a:endParaRPr lang="nl-BE" dirty="0"/>
          </a:p>
        </p:txBody>
      </p:sp>
    </p:spTree>
    <p:extLst>
      <p:ext uri="{BB962C8B-B14F-4D97-AF65-F5344CB8AC3E}">
        <p14:creationId xmlns:p14="http://schemas.microsoft.com/office/powerpoint/2010/main" val="3262842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a:t>.NET </a:t>
            </a:r>
            <a:r>
              <a:rPr lang="nl-BE" dirty="0" err="1"/>
              <a:t>Core</a:t>
            </a:r>
            <a:r>
              <a:rPr lang="nl-BE" dirty="0"/>
              <a:t> is Platform Independent</a:t>
            </a:r>
          </a:p>
        </p:txBody>
      </p:sp>
      <p:pic>
        <p:nvPicPr>
          <p:cNvPr id="3" name="Content Placeholder 2"/>
          <p:cNvPicPr>
            <a:picLocks noGrp="1" noChangeAspect="1"/>
          </p:cNvPicPr>
          <p:nvPr>
            <p:ph idx="1"/>
          </p:nvPr>
        </p:nvPicPr>
        <p:blipFill>
          <a:blip r:embed="rId2" cstate="hqprint">
            <a:duotone>
              <a:prstClr val="black"/>
              <a:srgbClr val="E50168">
                <a:tint val="45000"/>
                <a:satMod val="400000"/>
              </a:srgbClr>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9913800" y="2050688"/>
            <a:ext cx="1440000" cy="1440000"/>
          </a:xfrm>
        </p:spPr>
      </p:pic>
      <p:pic>
        <p:nvPicPr>
          <p:cNvPr id="6" name="Picture 5"/>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260970" y="4177200"/>
            <a:ext cx="1800000" cy="1800000"/>
          </a:xfrm>
          <a:prstGeom prst="rect">
            <a:avLst/>
          </a:prstGeom>
        </p:spPr>
      </p:pic>
      <p:pic>
        <p:nvPicPr>
          <p:cNvPr id="7" name="Picture 6"/>
          <p:cNvPicPr>
            <a:picLocks noChangeAspect="1"/>
          </p:cNvPicPr>
          <p:nvPr/>
        </p:nvPicPr>
        <p:blipFill>
          <a:blip r:embed="rId6" cstate="hqprint">
            <a:duotone>
              <a:prstClr val="black"/>
              <a:srgbClr val="FF0000">
                <a:tint val="45000"/>
                <a:satMod val="400000"/>
              </a:srgbClr>
            </a:duotone>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8367401" y="4357200"/>
            <a:ext cx="1440000" cy="1440000"/>
          </a:xfrm>
          <a:prstGeom prst="rect">
            <a:avLst/>
          </a:prstGeom>
        </p:spPr>
      </p:pic>
      <p:pic>
        <p:nvPicPr>
          <p:cNvPr id="8" name="Picture 7"/>
          <p:cNvPicPr>
            <a:picLocks noChangeAspect="1"/>
          </p:cNvPicPr>
          <p:nvPr/>
        </p:nvPicPr>
        <p:blipFill>
          <a:blip r:embed="rId8">
            <a:duotone>
              <a:prstClr val="black"/>
              <a:srgbClr val="0070C0">
                <a:tint val="45000"/>
                <a:satMod val="400000"/>
              </a:srgbClr>
            </a:duotone>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5196000" y="4177200"/>
            <a:ext cx="1800000" cy="1800000"/>
          </a:xfrm>
          <a:prstGeom prst="rect">
            <a:avLst/>
          </a:prstGeom>
        </p:spPr>
      </p:pic>
      <p:pic>
        <p:nvPicPr>
          <p:cNvPr id="9" name="Picture 8"/>
          <p:cNvPicPr>
            <a:picLocks noChangeAspect="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68139" y="1690688"/>
            <a:ext cx="1800000" cy="1800000"/>
          </a:xfrm>
          <a:prstGeom prst="rect">
            <a:avLst/>
          </a:prstGeom>
        </p:spPr>
      </p:pic>
      <p:pic>
        <p:nvPicPr>
          <p:cNvPr id="10" name="Picture 9"/>
          <p:cNvPicPr>
            <a:picLocks noChangeAspect="1"/>
          </p:cNvPicPr>
          <p:nvPr/>
        </p:nvPicPr>
        <p:blipFill>
          <a:blip r:embed="rId11"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646309" y="2050688"/>
            <a:ext cx="1440000" cy="1440000"/>
          </a:xfrm>
          <a:prstGeom prst="rect">
            <a:avLst/>
          </a:prstGeom>
        </p:spPr>
      </p:pic>
      <p:pic>
        <p:nvPicPr>
          <p:cNvPr id="11" name="Picture 10"/>
          <p:cNvPicPr>
            <a:picLocks noChangeAspect="1"/>
          </p:cNvPicPr>
          <p:nvPr/>
        </p:nvPicPr>
        <p:blipFill>
          <a:blip r:embed="rId12" cstate="hq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03279" y="2050688"/>
            <a:ext cx="1440000" cy="1440000"/>
          </a:xfrm>
          <a:prstGeom prst="rect">
            <a:avLst/>
          </a:prstGeom>
        </p:spPr>
      </p:pic>
      <p:sp>
        <p:nvSpPr>
          <p:cNvPr id="12" name="TextBox 11"/>
          <p:cNvSpPr txBox="1"/>
          <p:nvPr/>
        </p:nvSpPr>
        <p:spPr>
          <a:xfrm>
            <a:off x="1193198" y="3490688"/>
            <a:ext cx="1060162"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nl-BE" dirty="0"/>
              <a:t>Windows</a:t>
            </a:r>
          </a:p>
        </p:txBody>
      </p:sp>
      <p:sp>
        <p:nvSpPr>
          <p:cNvPr id="13" name="TextBox 12"/>
          <p:cNvSpPr txBox="1"/>
          <p:nvPr/>
        </p:nvSpPr>
        <p:spPr>
          <a:xfrm>
            <a:off x="4128943" y="3490688"/>
            <a:ext cx="67839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nl-BE" dirty="0"/>
              <a:t>Linux</a:t>
            </a:r>
          </a:p>
        </p:txBody>
      </p:sp>
      <p:sp>
        <p:nvSpPr>
          <p:cNvPr id="14" name="TextBox 13"/>
          <p:cNvSpPr txBox="1"/>
          <p:nvPr/>
        </p:nvSpPr>
        <p:spPr>
          <a:xfrm>
            <a:off x="7071196" y="3490688"/>
            <a:ext cx="59022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nl-BE" dirty="0"/>
              <a:t>Mac</a:t>
            </a:r>
          </a:p>
        </p:txBody>
      </p:sp>
      <p:sp>
        <p:nvSpPr>
          <p:cNvPr id="15" name="TextBox 14"/>
          <p:cNvSpPr txBox="1"/>
          <p:nvPr/>
        </p:nvSpPr>
        <p:spPr>
          <a:xfrm>
            <a:off x="9432990" y="3490688"/>
            <a:ext cx="2401619"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nl-BE" dirty="0"/>
              <a:t>x86, x64, arm32, arm64</a:t>
            </a:r>
          </a:p>
        </p:txBody>
      </p:sp>
      <p:sp>
        <p:nvSpPr>
          <p:cNvPr id="16" name="TextBox 15"/>
          <p:cNvSpPr txBox="1"/>
          <p:nvPr/>
        </p:nvSpPr>
        <p:spPr>
          <a:xfrm>
            <a:off x="2794017" y="5810775"/>
            <a:ext cx="72648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nl-BE" dirty="0"/>
              <a:t>Cloud</a:t>
            </a:r>
          </a:p>
        </p:txBody>
      </p:sp>
      <p:sp>
        <p:nvSpPr>
          <p:cNvPr id="17" name="TextBox 16"/>
          <p:cNvSpPr txBox="1"/>
          <p:nvPr/>
        </p:nvSpPr>
        <p:spPr>
          <a:xfrm>
            <a:off x="5857794" y="5792534"/>
            <a:ext cx="476412"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nl-BE" dirty="0" err="1"/>
              <a:t>IoT</a:t>
            </a:r>
            <a:endParaRPr lang="nl-BE" dirty="0"/>
          </a:p>
        </p:txBody>
      </p:sp>
      <p:sp>
        <p:nvSpPr>
          <p:cNvPr id="18" name="TextBox 17"/>
          <p:cNvSpPr txBox="1"/>
          <p:nvPr/>
        </p:nvSpPr>
        <p:spPr>
          <a:xfrm>
            <a:off x="8667766" y="5792534"/>
            <a:ext cx="839269"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nl-BE" dirty="0"/>
              <a:t>Docker</a:t>
            </a:r>
          </a:p>
        </p:txBody>
      </p:sp>
    </p:spTree>
    <p:extLst>
      <p:ext uri="{BB962C8B-B14F-4D97-AF65-F5344CB8AC3E}">
        <p14:creationId xmlns:p14="http://schemas.microsoft.com/office/powerpoint/2010/main" val="1266724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a:t>.NET </a:t>
            </a:r>
            <a:r>
              <a:rPr lang="nl-BE" dirty="0" err="1"/>
              <a:t>Core</a:t>
            </a:r>
            <a:r>
              <a:rPr lang="nl-BE" dirty="0"/>
              <a:t> SDK is </a:t>
            </a:r>
            <a:r>
              <a:rPr lang="nl-BE" dirty="0" err="1"/>
              <a:t>not</a:t>
            </a:r>
            <a:r>
              <a:rPr lang="nl-BE" dirty="0"/>
              <a:t> </a:t>
            </a:r>
            <a:r>
              <a:rPr lang="nl-BE" dirty="0" err="1"/>
              <a:t>bound</a:t>
            </a:r>
            <a:r>
              <a:rPr lang="nl-BE" dirty="0"/>
              <a:t> </a:t>
            </a:r>
            <a:r>
              <a:rPr lang="nl-BE" dirty="0" err="1"/>
              <a:t>by</a:t>
            </a:r>
            <a:r>
              <a:rPr lang="nl-BE" dirty="0"/>
              <a:t> tools</a:t>
            </a:r>
          </a:p>
        </p:txBody>
      </p:sp>
      <p:sp>
        <p:nvSpPr>
          <p:cNvPr id="5" name="Content Placeholder 4"/>
          <p:cNvSpPr>
            <a:spLocks noGrp="1"/>
          </p:cNvSpPr>
          <p:nvPr>
            <p:ph idx="1"/>
          </p:nvPr>
        </p:nvSpPr>
        <p:spPr>
          <a:xfrm>
            <a:off x="838200" y="1825625"/>
            <a:ext cx="9401175" cy="4156075"/>
          </a:xfrm>
          <a:solidFill>
            <a:schemeClr val="tx1"/>
          </a:solidFill>
        </p:spPr>
        <p:txBody>
          <a:bodyPr>
            <a:normAutofit/>
          </a:bodyPr>
          <a:lstStyle/>
          <a:p>
            <a:pPr marL="0" indent="0">
              <a:buNone/>
            </a:pPr>
            <a:r>
              <a:rPr lang="nl-BE" dirty="0" err="1">
                <a:solidFill>
                  <a:schemeClr val="bg1"/>
                </a:solidFill>
                <a:latin typeface="Consolas" panose="020B0609020204030204" pitchFamily="49" charset="0"/>
              </a:rPr>
              <a:t>Welcome</a:t>
            </a:r>
            <a:r>
              <a:rPr lang="nl-BE" dirty="0">
                <a:solidFill>
                  <a:schemeClr val="bg1"/>
                </a:solidFill>
                <a:latin typeface="Consolas" panose="020B0609020204030204" pitchFamily="49" charset="0"/>
              </a:rPr>
              <a:t> </a:t>
            </a:r>
            <a:r>
              <a:rPr lang="nl-BE" dirty="0" err="1">
                <a:solidFill>
                  <a:schemeClr val="bg1"/>
                </a:solidFill>
                <a:latin typeface="Consolas" panose="020B0609020204030204" pitchFamily="49" charset="0"/>
              </a:rPr>
              <a:t>to</a:t>
            </a:r>
            <a:r>
              <a:rPr lang="nl-BE" dirty="0">
                <a:solidFill>
                  <a:schemeClr val="bg1"/>
                </a:solidFill>
                <a:latin typeface="Consolas" panose="020B0609020204030204" pitchFamily="49" charset="0"/>
              </a:rPr>
              <a:t> .NET </a:t>
            </a:r>
            <a:r>
              <a:rPr lang="nl-BE" dirty="0" err="1">
                <a:solidFill>
                  <a:schemeClr val="bg1"/>
                </a:solidFill>
                <a:latin typeface="Consolas" panose="020B0609020204030204" pitchFamily="49" charset="0"/>
              </a:rPr>
              <a:t>Core</a:t>
            </a:r>
            <a:r>
              <a:rPr lang="nl-BE" dirty="0">
                <a:solidFill>
                  <a:schemeClr val="bg1"/>
                </a:solidFill>
                <a:latin typeface="Consolas" panose="020B0609020204030204" pitchFamily="49" charset="0"/>
              </a:rPr>
              <a:t> SDK CLI…</a:t>
            </a:r>
          </a:p>
          <a:p>
            <a:pPr marL="0" indent="0">
              <a:buNone/>
            </a:pPr>
            <a:r>
              <a:rPr lang="nl-BE" dirty="0">
                <a:solidFill>
                  <a:schemeClr val="bg1"/>
                </a:solidFill>
                <a:latin typeface="Consolas" panose="020B0609020204030204" pitchFamily="49" charset="0"/>
              </a:rPr>
              <a:t>&gt; </a:t>
            </a:r>
            <a:r>
              <a:rPr lang="nl-BE" dirty="0" err="1">
                <a:solidFill>
                  <a:srgbClr val="FFFF00"/>
                </a:solidFill>
                <a:latin typeface="Consolas" panose="020B0609020204030204" pitchFamily="49" charset="0"/>
              </a:rPr>
              <a:t>dotnet</a:t>
            </a:r>
            <a:r>
              <a:rPr lang="nl-BE" dirty="0">
                <a:solidFill>
                  <a:schemeClr val="bg1"/>
                </a:solidFill>
                <a:latin typeface="Consolas" panose="020B0609020204030204" pitchFamily="49" charset="0"/>
              </a:rPr>
              <a:t> new</a:t>
            </a:r>
          </a:p>
          <a:p>
            <a:pPr marL="0" indent="0">
              <a:buNone/>
            </a:pPr>
            <a:r>
              <a:rPr lang="nl-BE" dirty="0">
                <a:solidFill>
                  <a:schemeClr val="bg1"/>
                </a:solidFill>
                <a:latin typeface="Consolas" panose="020B0609020204030204" pitchFamily="49" charset="0"/>
              </a:rPr>
              <a:t>&gt; </a:t>
            </a:r>
            <a:r>
              <a:rPr lang="nl-BE" dirty="0" err="1">
                <a:solidFill>
                  <a:srgbClr val="FFFF00"/>
                </a:solidFill>
                <a:latin typeface="Consolas" panose="020B0609020204030204" pitchFamily="49" charset="0"/>
              </a:rPr>
              <a:t>dotnet</a:t>
            </a:r>
            <a:r>
              <a:rPr lang="nl-BE" dirty="0">
                <a:solidFill>
                  <a:schemeClr val="bg1"/>
                </a:solidFill>
                <a:latin typeface="Consolas" panose="020B0609020204030204" pitchFamily="49" charset="0"/>
              </a:rPr>
              <a:t> </a:t>
            </a:r>
            <a:r>
              <a:rPr lang="nl-BE" dirty="0" err="1">
                <a:solidFill>
                  <a:schemeClr val="bg1"/>
                </a:solidFill>
                <a:latin typeface="Consolas" panose="020B0609020204030204" pitchFamily="49" charset="0"/>
              </a:rPr>
              <a:t>restore</a:t>
            </a:r>
            <a:endParaRPr lang="nl-BE" dirty="0">
              <a:solidFill>
                <a:schemeClr val="bg1"/>
              </a:solidFill>
              <a:latin typeface="Consolas" panose="020B0609020204030204" pitchFamily="49" charset="0"/>
            </a:endParaRPr>
          </a:p>
          <a:p>
            <a:pPr marL="0" indent="0">
              <a:buNone/>
            </a:pPr>
            <a:r>
              <a:rPr lang="nl-BE" dirty="0">
                <a:solidFill>
                  <a:schemeClr val="bg1"/>
                </a:solidFill>
                <a:latin typeface="Consolas" panose="020B0609020204030204" pitchFamily="49" charset="0"/>
              </a:rPr>
              <a:t>&gt; </a:t>
            </a:r>
            <a:r>
              <a:rPr lang="nl-BE" dirty="0" err="1">
                <a:solidFill>
                  <a:srgbClr val="FFFF00"/>
                </a:solidFill>
                <a:latin typeface="Consolas" panose="020B0609020204030204" pitchFamily="49" charset="0"/>
              </a:rPr>
              <a:t>dotnet</a:t>
            </a:r>
            <a:r>
              <a:rPr lang="nl-BE" dirty="0">
                <a:solidFill>
                  <a:schemeClr val="bg1"/>
                </a:solidFill>
                <a:latin typeface="Consolas" panose="020B0609020204030204" pitchFamily="49" charset="0"/>
              </a:rPr>
              <a:t> </a:t>
            </a:r>
            <a:r>
              <a:rPr lang="nl-BE" dirty="0" err="1">
                <a:solidFill>
                  <a:schemeClr val="bg1"/>
                </a:solidFill>
                <a:latin typeface="Consolas" panose="020B0609020204030204" pitchFamily="49" charset="0"/>
              </a:rPr>
              <a:t>build</a:t>
            </a:r>
            <a:endParaRPr lang="nl-BE" dirty="0">
              <a:solidFill>
                <a:schemeClr val="bg1"/>
              </a:solidFill>
              <a:latin typeface="Consolas" panose="020B0609020204030204" pitchFamily="49" charset="0"/>
            </a:endParaRPr>
          </a:p>
          <a:p>
            <a:pPr marL="0" indent="0">
              <a:buNone/>
            </a:pPr>
            <a:r>
              <a:rPr lang="nl-BE" dirty="0">
                <a:solidFill>
                  <a:schemeClr val="bg1"/>
                </a:solidFill>
                <a:latin typeface="Consolas" panose="020B0609020204030204" pitchFamily="49" charset="0"/>
              </a:rPr>
              <a:t>&gt; </a:t>
            </a:r>
            <a:r>
              <a:rPr lang="nl-BE" dirty="0" err="1">
                <a:solidFill>
                  <a:srgbClr val="FFFF00"/>
                </a:solidFill>
                <a:latin typeface="Consolas" panose="020B0609020204030204" pitchFamily="49" charset="0"/>
              </a:rPr>
              <a:t>dotnet</a:t>
            </a:r>
            <a:r>
              <a:rPr lang="nl-BE" dirty="0">
                <a:solidFill>
                  <a:schemeClr val="bg1"/>
                </a:solidFill>
                <a:latin typeface="Consolas" panose="020B0609020204030204" pitchFamily="49" charset="0"/>
              </a:rPr>
              <a:t> </a:t>
            </a:r>
            <a:r>
              <a:rPr lang="nl-BE" dirty="0" err="1">
                <a:solidFill>
                  <a:schemeClr val="bg1"/>
                </a:solidFill>
                <a:latin typeface="Consolas" panose="020B0609020204030204" pitchFamily="49" charset="0"/>
              </a:rPr>
              <a:t>publish</a:t>
            </a:r>
            <a:endParaRPr lang="nl-BE" dirty="0">
              <a:solidFill>
                <a:schemeClr val="bg1"/>
              </a:solidFill>
              <a:latin typeface="Consolas" panose="020B0609020204030204" pitchFamily="49" charset="0"/>
            </a:endParaRPr>
          </a:p>
          <a:p>
            <a:pPr marL="0" indent="0">
              <a:buNone/>
            </a:pPr>
            <a:r>
              <a:rPr lang="nl-BE" dirty="0">
                <a:solidFill>
                  <a:schemeClr val="bg1"/>
                </a:solidFill>
                <a:latin typeface="Consolas" panose="020B0609020204030204" pitchFamily="49" charset="0"/>
              </a:rPr>
              <a:t>&gt; </a:t>
            </a:r>
            <a:r>
              <a:rPr lang="nl-BE" dirty="0" err="1">
                <a:solidFill>
                  <a:srgbClr val="FFFF00"/>
                </a:solidFill>
                <a:latin typeface="Consolas" panose="020B0609020204030204" pitchFamily="49" charset="0"/>
              </a:rPr>
              <a:t>dotnet</a:t>
            </a:r>
            <a:r>
              <a:rPr lang="nl-BE" dirty="0">
                <a:solidFill>
                  <a:schemeClr val="bg1"/>
                </a:solidFill>
                <a:latin typeface="Consolas" panose="020B0609020204030204" pitchFamily="49" charset="0"/>
              </a:rPr>
              <a:t> test</a:t>
            </a:r>
          </a:p>
          <a:p>
            <a:pPr marL="0" indent="0">
              <a:buNone/>
            </a:pPr>
            <a:r>
              <a:rPr lang="nl-BE" dirty="0">
                <a:solidFill>
                  <a:schemeClr val="bg1"/>
                </a:solidFill>
                <a:latin typeface="Consolas" panose="020B0609020204030204" pitchFamily="49" charset="0"/>
              </a:rPr>
              <a:t>&gt; </a:t>
            </a:r>
            <a:r>
              <a:rPr lang="nl-BE" dirty="0" err="1">
                <a:solidFill>
                  <a:srgbClr val="FFFF00"/>
                </a:solidFill>
                <a:latin typeface="Consolas" panose="020B0609020204030204" pitchFamily="49" charset="0"/>
              </a:rPr>
              <a:t>dotnet</a:t>
            </a:r>
            <a:r>
              <a:rPr lang="nl-BE" dirty="0">
                <a:solidFill>
                  <a:schemeClr val="bg1"/>
                </a:solidFill>
                <a:latin typeface="Consolas" panose="020B0609020204030204" pitchFamily="49" charset="0"/>
              </a:rPr>
              <a:t> run</a:t>
            </a:r>
          </a:p>
          <a:p>
            <a:pPr marL="0" indent="0">
              <a:buNone/>
            </a:pPr>
            <a:endParaRPr lang="nl-BE" dirty="0">
              <a:solidFill>
                <a:schemeClr val="bg1"/>
              </a:solidFill>
              <a:latin typeface="Consolas" panose="020B0609020204030204" pitchFamily="49" charset="0"/>
            </a:endParaRPr>
          </a:p>
        </p:txBody>
      </p:sp>
    </p:spTree>
    <p:extLst>
      <p:ext uri="{BB962C8B-B14F-4D97-AF65-F5344CB8AC3E}">
        <p14:creationId xmlns:p14="http://schemas.microsoft.com/office/powerpoint/2010/main" val="952231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err="1"/>
              <a:t>Dependency</a:t>
            </a:r>
            <a:r>
              <a:rPr lang="nl-BE" dirty="0"/>
              <a:t> </a:t>
            </a:r>
            <a:r>
              <a:rPr lang="nl-BE" dirty="0" err="1"/>
              <a:t>Injection</a:t>
            </a:r>
            <a:r>
              <a:rPr lang="nl-BE" dirty="0"/>
              <a:t> </a:t>
            </a:r>
          </a:p>
        </p:txBody>
      </p:sp>
      <p:sp>
        <p:nvSpPr>
          <p:cNvPr id="3" name="Content Placeholder 2"/>
          <p:cNvSpPr>
            <a:spLocks noGrp="1"/>
          </p:cNvSpPr>
          <p:nvPr>
            <p:ph idx="1"/>
          </p:nvPr>
        </p:nvSpPr>
        <p:spPr/>
        <p:txBody>
          <a:bodyPr>
            <a:normAutofit fontScale="62500" lnSpcReduction="20000"/>
          </a:bodyPr>
          <a:lstStyle/>
          <a:p>
            <a:pPr marL="0" indent="0">
              <a:buNone/>
            </a:pPr>
            <a:r>
              <a:rPr lang="nl-BE" b="1" dirty="0">
                <a:solidFill>
                  <a:srgbClr val="000000"/>
                </a:solidFill>
                <a:latin typeface="Fira Code" panose="020B0509050000020004" pitchFamily="49" charset="0"/>
              </a:rPr>
              <a:t>[</a:t>
            </a:r>
            <a:r>
              <a:rPr lang="nl-BE" b="1" dirty="0">
                <a:solidFill>
                  <a:srgbClr val="0000FF"/>
                </a:solidFill>
                <a:latin typeface="Fira Code" panose="020B0509050000020004" pitchFamily="49" charset="0"/>
              </a:rPr>
              <a:t>Route</a:t>
            </a:r>
            <a:r>
              <a:rPr lang="nl-BE" b="1" dirty="0">
                <a:solidFill>
                  <a:srgbClr val="000000"/>
                </a:solidFill>
                <a:latin typeface="Fira Code" panose="020B0509050000020004" pitchFamily="49" charset="0"/>
              </a:rPr>
              <a:t>(</a:t>
            </a:r>
            <a:r>
              <a:rPr lang="nl-BE" b="1" dirty="0">
                <a:solidFill>
                  <a:srgbClr val="A31515"/>
                </a:solidFill>
                <a:latin typeface="Fira Code" panose="020B0509050000020004" pitchFamily="49" charset="0"/>
              </a:rPr>
              <a:t>"[controller]"</a:t>
            </a:r>
            <a:r>
              <a:rPr lang="nl-BE" b="1" dirty="0">
                <a:solidFill>
                  <a:srgbClr val="000000"/>
                </a:solidFill>
                <a:latin typeface="Fira Code" panose="020B0509050000020004" pitchFamily="49" charset="0"/>
              </a:rPr>
              <a:t>)]</a:t>
            </a:r>
          </a:p>
          <a:p>
            <a:pPr marL="0" indent="0">
              <a:buNone/>
            </a:pPr>
            <a:r>
              <a:rPr lang="nl-BE" b="1" dirty="0">
                <a:solidFill>
                  <a:srgbClr val="000000"/>
                </a:solidFill>
                <a:latin typeface="Fira Code" panose="020B0509050000020004" pitchFamily="49" charset="0"/>
              </a:rPr>
              <a:t>[</a:t>
            </a:r>
            <a:r>
              <a:rPr lang="nl-BE" b="1" dirty="0" err="1">
                <a:solidFill>
                  <a:srgbClr val="0000FF"/>
                </a:solidFill>
                <a:latin typeface="Fira Code" panose="020B0509050000020004" pitchFamily="49" charset="0"/>
              </a:rPr>
              <a:t>ApiController</a:t>
            </a:r>
            <a:r>
              <a:rPr lang="nl-BE" b="1" dirty="0">
                <a:solidFill>
                  <a:srgbClr val="000000"/>
                </a:solidFill>
                <a:latin typeface="Fira Code" panose="020B0509050000020004" pitchFamily="49" charset="0"/>
              </a:rPr>
              <a:t>]</a:t>
            </a:r>
          </a:p>
          <a:p>
            <a:pPr marL="0" indent="0">
              <a:buNone/>
            </a:pPr>
            <a:r>
              <a:rPr lang="nl-BE" b="1" dirty="0">
                <a:solidFill>
                  <a:srgbClr val="0000FF"/>
                </a:solidFill>
                <a:latin typeface="Fira Code" panose="020B0509050000020004" pitchFamily="49" charset="0"/>
              </a:rPr>
              <a:t>public</a:t>
            </a:r>
            <a:r>
              <a:rPr lang="nl-BE" b="1" dirty="0">
                <a:solidFill>
                  <a:srgbClr val="000000"/>
                </a:solidFill>
                <a:latin typeface="Fira Code" panose="020B0509050000020004" pitchFamily="49" charset="0"/>
              </a:rPr>
              <a:t> </a:t>
            </a:r>
            <a:r>
              <a:rPr lang="nl-BE" b="1" dirty="0">
                <a:solidFill>
                  <a:srgbClr val="0000FF"/>
                </a:solidFill>
                <a:latin typeface="Fira Code" panose="020B0509050000020004" pitchFamily="49" charset="0"/>
              </a:rPr>
              <a:t>class</a:t>
            </a: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ArenaController</a:t>
            </a:r>
            <a:r>
              <a:rPr lang="nl-BE" b="1" dirty="0">
                <a:solidFill>
                  <a:srgbClr val="000000"/>
                </a:solidFill>
                <a:latin typeface="Fira Code" panose="020B0509050000020004" pitchFamily="49" charset="0"/>
              </a:rPr>
              <a:t> : </a:t>
            </a:r>
            <a:r>
              <a:rPr lang="nl-BE" b="1" dirty="0" err="1">
                <a:solidFill>
                  <a:srgbClr val="0000FF"/>
                </a:solidFill>
                <a:latin typeface="Fira Code" panose="020B0509050000020004" pitchFamily="49" charset="0"/>
              </a:rPr>
              <a:t>ApiController</a:t>
            </a:r>
            <a:r>
              <a:rPr lang="nl-BE" b="1" dirty="0">
                <a:solidFill>
                  <a:srgbClr val="000000"/>
                </a:solidFill>
                <a:latin typeface="Fira Code" panose="020B0509050000020004" pitchFamily="49" charset="0"/>
              </a:rPr>
              <a:t>&lt;</a:t>
            </a:r>
            <a:r>
              <a:rPr lang="nl-BE" b="1" dirty="0" err="1">
                <a:solidFill>
                  <a:srgbClr val="0000FF"/>
                </a:solidFill>
                <a:latin typeface="Fira Code" panose="020B0509050000020004" pitchFamily="49" charset="0"/>
              </a:rPr>
              <a:t>IArenaLogic</a:t>
            </a:r>
            <a:r>
              <a:rPr lang="nl-BE" b="1" dirty="0">
                <a:solidFill>
                  <a:srgbClr val="000000"/>
                </a:solidFill>
                <a:latin typeface="Fira Code" panose="020B0509050000020004" pitchFamily="49" charset="0"/>
              </a:rPr>
              <a:t>&gt;</a:t>
            </a:r>
          </a:p>
          <a:p>
            <a:pPr marL="0" indent="0">
              <a:buNone/>
            </a:pPr>
            <a:r>
              <a:rPr lang="nl-BE" b="1" dirty="0">
                <a:solidFill>
                  <a:srgbClr val="000000"/>
                </a:solidFill>
                <a:latin typeface="Fira Code" panose="020B0509050000020004" pitchFamily="49" charset="0"/>
              </a:rPr>
              <a:t>{</a:t>
            </a:r>
          </a:p>
          <a:p>
            <a:pPr marL="0" indent="0">
              <a:buNone/>
            </a:pPr>
            <a:r>
              <a:rPr lang="nl-BE" b="1" dirty="0">
                <a:solidFill>
                  <a:srgbClr val="000000"/>
                </a:solidFill>
                <a:latin typeface="Fira Code" panose="020B0509050000020004" pitchFamily="49" charset="0"/>
              </a:rPr>
              <a:t>    </a:t>
            </a:r>
            <a:r>
              <a:rPr lang="nl-BE" b="1" dirty="0">
                <a:solidFill>
                  <a:srgbClr val="0000FF"/>
                </a:solidFill>
                <a:latin typeface="Fira Code" panose="020B0509050000020004" pitchFamily="49" charset="0"/>
              </a:rPr>
              <a:t>public</a:t>
            </a: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ArenaController</a:t>
            </a:r>
            <a:r>
              <a:rPr lang="nl-BE" b="1" dirty="0">
                <a:solidFill>
                  <a:srgbClr val="000000"/>
                </a:solidFill>
                <a:latin typeface="Fira Code" panose="020B0509050000020004" pitchFamily="49" charset="0"/>
              </a:rPr>
              <a:t>(</a:t>
            </a:r>
            <a:r>
              <a:rPr lang="nl-BE" b="1" dirty="0" err="1">
                <a:ln>
                  <a:solidFill>
                    <a:sysClr val="windowText" lastClr="000000"/>
                  </a:solidFill>
                </a:ln>
                <a:solidFill>
                  <a:srgbClr val="0000FF"/>
                </a:solidFill>
                <a:effectLst>
                  <a:glow rad="228600">
                    <a:schemeClr val="accent4">
                      <a:satMod val="175000"/>
                      <a:alpha val="40000"/>
                    </a:schemeClr>
                  </a:glow>
                </a:effectLst>
                <a:latin typeface="Fira Code" panose="020B0509050000020004" pitchFamily="49" charset="0"/>
              </a:rPr>
              <a:t>IArenaLogic</a:t>
            </a:r>
            <a:r>
              <a:rPr lang="nl-BE" b="1" dirty="0">
                <a:ln>
                  <a:solidFill>
                    <a:sysClr val="windowText" lastClr="000000"/>
                  </a:solidFill>
                </a:ln>
                <a:solidFill>
                  <a:srgbClr val="000000"/>
                </a:solidFill>
                <a:effectLst>
                  <a:glow rad="228600">
                    <a:schemeClr val="accent4">
                      <a:satMod val="175000"/>
                      <a:alpha val="40000"/>
                    </a:schemeClr>
                  </a:glow>
                </a:effectLst>
                <a:latin typeface="Fira Code" panose="020B0509050000020004" pitchFamily="49" charset="0"/>
              </a:rPr>
              <a:t> </a:t>
            </a:r>
            <a:r>
              <a:rPr lang="nl-BE" b="1" dirty="0" err="1">
                <a:ln>
                  <a:solidFill>
                    <a:sysClr val="windowText" lastClr="000000"/>
                  </a:solidFill>
                </a:ln>
                <a:solidFill>
                  <a:srgbClr val="000000"/>
                </a:solidFill>
                <a:effectLst>
                  <a:glow rad="228600">
                    <a:schemeClr val="accent4">
                      <a:satMod val="175000"/>
                      <a:alpha val="40000"/>
                    </a:schemeClr>
                  </a:glow>
                </a:effectLst>
                <a:latin typeface="Fira Code" panose="020B0509050000020004" pitchFamily="49" charset="0"/>
              </a:rPr>
              <a:t>arenaLogic</a:t>
            </a:r>
            <a:r>
              <a:rPr lang="nl-BE" b="1" dirty="0">
                <a:solidFill>
                  <a:srgbClr val="000000"/>
                </a:solidFill>
                <a:latin typeface="Fira Code" panose="020B0509050000020004" pitchFamily="49" charset="0"/>
              </a:rPr>
              <a:t>) : </a:t>
            </a:r>
            <a:r>
              <a:rPr lang="nl-BE" b="1" dirty="0">
                <a:solidFill>
                  <a:srgbClr val="0000FF"/>
                </a:solidFill>
                <a:latin typeface="Fira Code" panose="020B0509050000020004" pitchFamily="49" charset="0"/>
              </a:rPr>
              <a:t>base</a:t>
            </a:r>
            <a:r>
              <a:rPr lang="nl-BE" b="1" dirty="0">
                <a:solidFill>
                  <a:srgbClr val="000000"/>
                </a:solidFill>
                <a:latin typeface="Fira Code" panose="020B0509050000020004" pitchFamily="49" charset="0"/>
              </a:rPr>
              <a:t>(</a:t>
            </a:r>
            <a:r>
              <a:rPr lang="nl-BE" b="1" dirty="0" err="1">
                <a:solidFill>
                  <a:srgbClr val="000000"/>
                </a:solidFill>
                <a:latin typeface="Fira Code" panose="020B0509050000020004" pitchFamily="49" charset="0"/>
              </a:rPr>
              <a:t>arenaLogic</a:t>
            </a:r>
            <a:r>
              <a:rPr lang="nl-BE" b="1" dirty="0">
                <a:solidFill>
                  <a:srgbClr val="000000"/>
                </a:solidFill>
                <a:latin typeface="Fira Code" panose="020B0509050000020004" pitchFamily="49" charset="0"/>
              </a:rPr>
              <a:t>) { }</a:t>
            </a:r>
          </a:p>
          <a:p>
            <a:pPr marL="0" indent="0">
              <a:buNone/>
            </a:pPr>
            <a:br>
              <a:rPr lang="nl-BE" b="1" dirty="0">
                <a:solidFill>
                  <a:srgbClr val="000000"/>
                </a:solidFill>
                <a:latin typeface="Fira Code" panose="020B0509050000020004" pitchFamily="49" charset="0"/>
              </a:rPr>
            </a:br>
            <a:r>
              <a:rPr lang="nl-BE" b="1" dirty="0">
                <a:solidFill>
                  <a:srgbClr val="000000"/>
                </a:solidFill>
                <a:latin typeface="Fira Code" panose="020B0509050000020004" pitchFamily="49" charset="0"/>
              </a:rPr>
              <a:t>    </a:t>
            </a:r>
            <a:r>
              <a:rPr lang="nl-BE" b="1" dirty="0">
                <a:solidFill>
                  <a:srgbClr val="008000"/>
                </a:solidFill>
                <a:latin typeface="Fira Code" panose="020B0509050000020004" pitchFamily="49" charset="0"/>
              </a:rPr>
              <a:t>// GET </a:t>
            </a:r>
            <a:r>
              <a:rPr lang="nl-BE" b="1" dirty="0" err="1">
                <a:solidFill>
                  <a:srgbClr val="008000"/>
                </a:solidFill>
                <a:latin typeface="Fira Code" panose="020B0509050000020004" pitchFamily="49" charset="0"/>
              </a:rPr>
              <a:t>api</a:t>
            </a:r>
            <a:r>
              <a:rPr lang="nl-BE" b="1" dirty="0">
                <a:solidFill>
                  <a:srgbClr val="008000"/>
                </a:solidFill>
                <a:latin typeface="Fira Code" panose="020B0509050000020004" pitchFamily="49" charset="0"/>
              </a:rPr>
              <a:t>/</a:t>
            </a:r>
            <a:r>
              <a:rPr lang="nl-BE" b="1" dirty="0" err="1">
                <a:solidFill>
                  <a:srgbClr val="008000"/>
                </a:solidFill>
                <a:latin typeface="Fira Code" panose="020B0509050000020004" pitchFamily="49" charset="0"/>
              </a:rPr>
              <a:t>values</a:t>
            </a:r>
            <a:endParaRPr lang="nl-BE" b="1" dirty="0">
              <a:solidFill>
                <a:srgbClr val="000000"/>
              </a:solidFill>
              <a:latin typeface="Fira Code" panose="020B0509050000020004" pitchFamily="49" charset="0"/>
            </a:endParaRPr>
          </a:p>
          <a:p>
            <a:pPr marL="0" indent="0">
              <a:buNone/>
            </a:pPr>
            <a:r>
              <a:rPr lang="nl-BE" b="1" dirty="0">
                <a:solidFill>
                  <a:srgbClr val="000000"/>
                </a:solidFill>
                <a:latin typeface="Fira Code" panose="020B0509050000020004" pitchFamily="49" charset="0"/>
              </a:rPr>
              <a:t>    [</a:t>
            </a:r>
            <a:r>
              <a:rPr lang="nl-BE" b="1" dirty="0" err="1">
                <a:solidFill>
                  <a:srgbClr val="0000FF"/>
                </a:solidFill>
                <a:latin typeface="Fira Code" panose="020B0509050000020004" pitchFamily="49" charset="0"/>
              </a:rPr>
              <a:t>HttpGet</a:t>
            </a:r>
            <a:r>
              <a:rPr lang="nl-BE" b="1" dirty="0">
                <a:solidFill>
                  <a:srgbClr val="000000"/>
                </a:solidFill>
                <a:latin typeface="Fira Code" panose="020B0509050000020004" pitchFamily="49" charset="0"/>
              </a:rPr>
              <a:t>]</a:t>
            </a:r>
          </a:p>
          <a:p>
            <a:pPr marL="0" indent="0">
              <a:buNone/>
            </a:pPr>
            <a:r>
              <a:rPr lang="nl-BE" b="1" dirty="0">
                <a:solidFill>
                  <a:srgbClr val="000000"/>
                </a:solidFill>
                <a:latin typeface="Fira Code" panose="020B0509050000020004" pitchFamily="49" charset="0"/>
              </a:rPr>
              <a:t>    </a:t>
            </a:r>
            <a:r>
              <a:rPr lang="nl-BE" b="1" dirty="0">
                <a:solidFill>
                  <a:srgbClr val="0000FF"/>
                </a:solidFill>
                <a:latin typeface="Fira Code" panose="020B0509050000020004" pitchFamily="49" charset="0"/>
              </a:rPr>
              <a:t>public</a:t>
            </a:r>
            <a:r>
              <a:rPr lang="nl-BE" b="1" dirty="0">
                <a:solidFill>
                  <a:srgbClr val="000000"/>
                </a:solidFill>
                <a:latin typeface="Fira Code" panose="020B0509050000020004" pitchFamily="49" charset="0"/>
              </a:rPr>
              <a:t> </a:t>
            </a:r>
            <a:r>
              <a:rPr lang="nl-BE" b="1" dirty="0" err="1">
                <a:solidFill>
                  <a:srgbClr val="0000FF"/>
                </a:solidFill>
                <a:latin typeface="Fira Code" panose="020B0509050000020004" pitchFamily="49" charset="0"/>
              </a:rPr>
              <a:t>Task</a:t>
            </a:r>
            <a:r>
              <a:rPr lang="nl-BE" b="1" dirty="0">
                <a:solidFill>
                  <a:srgbClr val="000000"/>
                </a:solidFill>
                <a:latin typeface="Fira Code" panose="020B0509050000020004" pitchFamily="49" charset="0"/>
              </a:rPr>
              <a:t>&lt;</a:t>
            </a:r>
            <a:r>
              <a:rPr lang="nl-BE" b="1" dirty="0" err="1">
                <a:solidFill>
                  <a:srgbClr val="0000FF"/>
                </a:solidFill>
                <a:latin typeface="Fira Code" panose="020B0509050000020004" pitchFamily="49" charset="0"/>
              </a:rPr>
              <a:t>IActionResult</a:t>
            </a:r>
            <a:r>
              <a:rPr lang="nl-BE" b="1" dirty="0">
                <a:solidFill>
                  <a:srgbClr val="000000"/>
                </a:solidFill>
                <a:latin typeface="Fira Code" panose="020B0509050000020004" pitchFamily="49" charset="0"/>
              </a:rPr>
              <a:t>&gt; </a:t>
            </a:r>
            <a:r>
              <a:rPr lang="nl-BE" b="1" dirty="0" err="1">
                <a:solidFill>
                  <a:srgbClr val="000000"/>
                </a:solidFill>
                <a:latin typeface="Fira Code" panose="020B0509050000020004" pitchFamily="49" charset="0"/>
              </a:rPr>
              <a:t>GetArena</a:t>
            </a:r>
            <a:r>
              <a:rPr lang="nl-BE" b="1" dirty="0">
                <a:solidFill>
                  <a:srgbClr val="000000"/>
                </a:solidFill>
                <a:latin typeface="Fira Code" panose="020B0509050000020004" pitchFamily="49" charset="0"/>
              </a:rPr>
              <a:t>()</a:t>
            </a:r>
          </a:p>
          <a:p>
            <a:pPr marL="0" indent="0">
              <a:buNone/>
            </a:pPr>
            <a:r>
              <a:rPr lang="nl-BE" b="1" dirty="0">
                <a:solidFill>
                  <a:srgbClr val="000000"/>
                </a:solidFill>
                <a:latin typeface="Fira Code" panose="020B0509050000020004" pitchFamily="49" charset="0"/>
              </a:rPr>
              <a:t>    {</a:t>
            </a:r>
          </a:p>
          <a:p>
            <a:pPr marL="0" indent="0">
              <a:buNone/>
            </a:pPr>
            <a:r>
              <a:rPr lang="nl-BE" b="1" dirty="0">
                <a:solidFill>
                  <a:srgbClr val="000000"/>
                </a:solidFill>
                <a:latin typeface="Fira Code" panose="020B0509050000020004" pitchFamily="49" charset="0"/>
              </a:rPr>
              <a:t>        </a:t>
            </a:r>
            <a:r>
              <a:rPr lang="nl-BE" b="1" dirty="0">
                <a:solidFill>
                  <a:srgbClr val="0000FF"/>
                </a:solidFill>
                <a:latin typeface="Fira Code" panose="020B0509050000020004" pitchFamily="49" charset="0"/>
              </a:rPr>
              <a:t>return</a:t>
            </a: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Success</a:t>
            </a:r>
            <a:r>
              <a:rPr lang="nl-BE" b="1" dirty="0">
                <a:solidFill>
                  <a:srgbClr val="000000"/>
                </a:solidFill>
                <a:latin typeface="Fira Code" panose="020B0509050000020004" pitchFamily="49" charset="0"/>
              </a:rPr>
              <a:t>(l =&gt; </a:t>
            </a:r>
            <a:r>
              <a:rPr lang="nl-BE" b="1" dirty="0" err="1">
                <a:solidFill>
                  <a:srgbClr val="000000"/>
                </a:solidFill>
                <a:latin typeface="Fira Code" panose="020B0509050000020004" pitchFamily="49" charset="0"/>
              </a:rPr>
              <a:t>l.GetArena</a:t>
            </a:r>
            <a:r>
              <a:rPr lang="nl-BE" b="1" dirty="0">
                <a:solidFill>
                  <a:srgbClr val="000000"/>
                </a:solidFill>
                <a:latin typeface="Fira Code" panose="020B0509050000020004" pitchFamily="49" charset="0"/>
              </a:rPr>
              <a:t>());</a:t>
            </a:r>
          </a:p>
          <a:p>
            <a:pPr marL="0" indent="0">
              <a:buNone/>
            </a:pPr>
            <a:r>
              <a:rPr lang="nl-BE" b="1" dirty="0">
                <a:solidFill>
                  <a:srgbClr val="000000"/>
                </a:solidFill>
                <a:latin typeface="Fira Code" panose="020B0509050000020004" pitchFamily="49" charset="0"/>
              </a:rPr>
              <a:t>    }</a:t>
            </a:r>
          </a:p>
          <a:p>
            <a:pPr marL="0" indent="0">
              <a:buNone/>
            </a:pPr>
            <a:r>
              <a:rPr lang="nl-BE" b="1" dirty="0">
                <a:solidFill>
                  <a:srgbClr val="000000"/>
                </a:solidFill>
                <a:latin typeface="Fira Code" panose="020B0509050000020004" pitchFamily="49" charset="0"/>
              </a:rPr>
              <a:t>}</a:t>
            </a:r>
          </a:p>
          <a:p>
            <a:pPr marL="0" indent="0">
              <a:buNone/>
            </a:pPr>
            <a:endParaRPr lang="nl-BE" dirty="0"/>
          </a:p>
        </p:txBody>
      </p:sp>
    </p:spTree>
    <p:extLst>
      <p:ext uri="{BB962C8B-B14F-4D97-AF65-F5344CB8AC3E}">
        <p14:creationId xmlns:p14="http://schemas.microsoft.com/office/powerpoint/2010/main" val="631237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err="1"/>
              <a:t>Configuration</a:t>
            </a:r>
            <a:endParaRPr lang="nl-BE" dirty="0"/>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a:xfrm>
            <a:off x="838200" y="1825624"/>
            <a:ext cx="10515600" cy="4689475"/>
          </a:xfrm>
        </p:spPr>
        <p:txBody>
          <a:bodyPr>
            <a:normAutofit fontScale="62500" lnSpcReduction="20000"/>
          </a:bodyPr>
          <a:lstStyle/>
          <a:p>
            <a:pPr marL="0" indent="0">
              <a:buNone/>
            </a:pPr>
            <a:r>
              <a:rPr lang="nl-BE" b="1" dirty="0">
                <a:solidFill>
                  <a:srgbClr val="0000FF"/>
                </a:solidFill>
                <a:latin typeface="Fira Code" panose="020B0509050000020004" pitchFamily="49" charset="0"/>
              </a:rPr>
              <a:t>public</a:t>
            </a:r>
            <a:r>
              <a:rPr lang="nl-BE" b="1" dirty="0">
                <a:solidFill>
                  <a:srgbClr val="000000"/>
                </a:solidFill>
                <a:latin typeface="Fira Code" panose="020B0509050000020004" pitchFamily="49" charset="0"/>
              </a:rPr>
              <a:t> </a:t>
            </a:r>
            <a:r>
              <a:rPr lang="nl-BE" b="1" dirty="0">
                <a:solidFill>
                  <a:srgbClr val="0000FF"/>
                </a:solidFill>
                <a:latin typeface="Fira Code" panose="020B0509050000020004" pitchFamily="49" charset="0"/>
              </a:rPr>
              <a:t>class</a:t>
            </a: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ArenaLogic</a:t>
            </a:r>
            <a:r>
              <a:rPr lang="nl-BE" b="1" dirty="0">
                <a:solidFill>
                  <a:srgbClr val="000000"/>
                </a:solidFill>
                <a:latin typeface="Fira Code" panose="020B0509050000020004" pitchFamily="49" charset="0"/>
              </a:rPr>
              <a:t> : </a:t>
            </a:r>
            <a:r>
              <a:rPr lang="nl-BE" b="1" dirty="0" err="1">
                <a:solidFill>
                  <a:srgbClr val="0000FF"/>
                </a:solidFill>
                <a:latin typeface="Fira Code" panose="020B0509050000020004" pitchFamily="49" charset="0"/>
              </a:rPr>
              <a:t>IArenaLogic</a:t>
            </a:r>
            <a:endParaRPr lang="nl-BE" b="1" dirty="0">
              <a:solidFill>
                <a:srgbClr val="000000"/>
              </a:solidFill>
              <a:latin typeface="Fira Code" panose="020B0509050000020004" pitchFamily="49" charset="0"/>
            </a:endParaRPr>
          </a:p>
          <a:p>
            <a:pPr marL="0" indent="0">
              <a:buNone/>
            </a:pPr>
            <a:r>
              <a:rPr lang="nl-BE" b="1" dirty="0">
                <a:solidFill>
                  <a:srgbClr val="000000"/>
                </a:solidFill>
                <a:latin typeface="Fira Code" panose="020B0509050000020004" pitchFamily="49" charset="0"/>
              </a:rPr>
              <a:t>{</a:t>
            </a:r>
          </a:p>
          <a:p>
            <a:pPr marL="0" indent="0">
              <a:buNone/>
            </a:pPr>
            <a:r>
              <a:rPr lang="nl-BE" b="1" dirty="0">
                <a:solidFill>
                  <a:srgbClr val="000000"/>
                </a:solidFill>
                <a:latin typeface="Fira Code" panose="020B0509050000020004" pitchFamily="49" charset="0"/>
              </a:rPr>
              <a:t>    </a:t>
            </a:r>
            <a:r>
              <a:rPr lang="nl-BE" b="1" dirty="0">
                <a:solidFill>
                  <a:srgbClr val="0000FF"/>
                </a:solidFill>
                <a:latin typeface="Fira Code" panose="020B0509050000020004" pitchFamily="49" charset="0"/>
              </a:rPr>
              <a:t>private</a:t>
            </a:r>
            <a:r>
              <a:rPr lang="nl-BE" b="1" dirty="0">
                <a:solidFill>
                  <a:srgbClr val="000000"/>
                </a:solidFill>
                <a:latin typeface="Fira Code" panose="020B0509050000020004" pitchFamily="49" charset="0"/>
              </a:rPr>
              <a:t> </a:t>
            </a:r>
            <a:r>
              <a:rPr lang="nl-BE" b="1" dirty="0" err="1">
                <a:solidFill>
                  <a:srgbClr val="0000FF"/>
                </a:solidFill>
                <a:latin typeface="Fira Code" panose="020B0509050000020004" pitchFamily="49" charset="0"/>
              </a:rPr>
              <a:t>readonly</a:t>
            </a:r>
            <a:r>
              <a:rPr lang="nl-BE" b="1" dirty="0">
                <a:solidFill>
                  <a:srgbClr val="000000"/>
                </a:solidFill>
                <a:latin typeface="Fira Code" panose="020B0509050000020004" pitchFamily="49" charset="0"/>
              </a:rPr>
              <a:t> </a:t>
            </a:r>
            <a:r>
              <a:rPr lang="nl-BE" b="1" dirty="0" err="1">
                <a:solidFill>
                  <a:srgbClr val="0000FF"/>
                </a:solidFill>
                <a:latin typeface="Fira Code" panose="020B0509050000020004" pitchFamily="49" charset="0"/>
              </a:rPr>
              <a:t>IConfiguration</a:t>
            </a:r>
            <a:r>
              <a:rPr lang="nl-BE" b="1" dirty="0">
                <a:solidFill>
                  <a:srgbClr val="000000"/>
                </a:solidFill>
                <a:latin typeface="Fira Code" panose="020B0509050000020004" pitchFamily="49" charset="0"/>
              </a:rPr>
              <a:t> _</a:t>
            </a:r>
            <a:r>
              <a:rPr lang="nl-BE" b="1" dirty="0" err="1">
                <a:solidFill>
                  <a:srgbClr val="000000"/>
                </a:solidFill>
                <a:latin typeface="Fira Code" panose="020B0509050000020004" pitchFamily="49" charset="0"/>
              </a:rPr>
              <a:t>configuration</a:t>
            </a:r>
            <a:r>
              <a:rPr lang="nl-BE" b="1" dirty="0">
                <a:solidFill>
                  <a:srgbClr val="000000"/>
                </a:solidFill>
                <a:latin typeface="Fira Code" panose="020B0509050000020004" pitchFamily="49" charset="0"/>
              </a:rPr>
              <a:t>;</a:t>
            </a:r>
          </a:p>
          <a:p>
            <a:pPr marL="0" indent="0">
              <a:buNone/>
            </a:pPr>
            <a:br>
              <a:rPr lang="nl-BE" b="1" dirty="0">
                <a:solidFill>
                  <a:srgbClr val="000000"/>
                </a:solidFill>
                <a:latin typeface="Fira Code" panose="020B0509050000020004" pitchFamily="49" charset="0"/>
              </a:rPr>
            </a:br>
            <a:r>
              <a:rPr lang="nl-BE" b="1" dirty="0">
                <a:solidFill>
                  <a:srgbClr val="000000"/>
                </a:solidFill>
                <a:latin typeface="Fira Code" panose="020B0509050000020004" pitchFamily="49" charset="0"/>
              </a:rPr>
              <a:t>    </a:t>
            </a:r>
            <a:r>
              <a:rPr lang="nl-BE" b="1" dirty="0">
                <a:solidFill>
                  <a:srgbClr val="0000FF"/>
                </a:solidFill>
                <a:latin typeface="Fira Code" panose="020B0509050000020004" pitchFamily="49" charset="0"/>
              </a:rPr>
              <a:t>public</a:t>
            </a: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ArenaLogic</a:t>
            </a:r>
            <a:r>
              <a:rPr lang="nl-BE" b="1" dirty="0">
                <a:solidFill>
                  <a:srgbClr val="000000"/>
                </a:solidFill>
                <a:latin typeface="Fira Code" panose="020B0509050000020004" pitchFamily="49" charset="0"/>
              </a:rPr>
              <a:t>(</a:t>
            </a:r>
            <a:r>
              <a:rPr lang="nl-BE" b="1" dirty="0" err="1">
                <a:solidFill>
                  <a:srgbClr val="0000FF"/>
                </a:solidFill>
                <a:effectLst>
                  <a:glow rad="228600">
                    <a:schemeClr val="accent4">
                      <a:satMod val="175000"/>
                      <a:alpha val="40000"/>
                    </a:schemeClr>
                  </a:glow>
                </a:effectLst>
                <a:latin typeface="Fira Code" panose="020B0509050000020004" pitchFamily="49" charset="0"/>
              </a:rPr>
              <a:t>IConfiguration</a:t>
            </a:r>
            <a:r>
              <a:rPr lang="nl-BE" b="1" dirty="0">
                <a:solidFill>
                  <a:srgbClr val="000000"/>
                </a:solidFill>
                <a:effectLst>
                  <a:glow rad="228600">
                    <a:schemeClr val="accent4">
                      <a:satMod val="175000"/>
                      <a:alpha val="40000"/>
                    </a:schemeClr>
                  </a:glow>
                </a:effectLst>
                <a:latin typeface="Fira Code" panose="020B0509050000020004" pitchFamily="49" charset="0"/>
              </a:rPr>
              <a:t> </a:t>
            </a:r>
            <a:r>
              <a:rPr lang="nl-BE" b="1" dirty="0" err="1">
                <a:solidFill>
                  <a:srgbClr val="000000"/>
                </a:solidFill>
                <a:effectLst>
                  <a:glow rad="228600">
                    <a:schemeClr val="accent4">
                      <a:satMod val="175000"/>
                      <a:alpha val="40000"/>
                    </a:schemeClr>
                  </a:glow>
                </a:effectLst>
                <a:latin typeface="Fira Code" panose="020B0509050000020004" pitchFamily="49" charset="0"/>
              </a:rPr>
              <a:t>configuration</a:t>
            </a:r>
            <a:r>
              <a:rPr lang="nl-BE" b="1" dirty="0">
                <a:solidFill>
                  <a:srgbClr val="000000"/>
                </a:solidFill>
                <a:latin typeface="Fira Code" panose="020B0509050000020004" pitchFamily="49" charset="0"/>
              </a:rPr>
              <a:t>) {</a:t>
            </a:r>
          </a:p>
          <a:p>
            <a:pPr marL="0" indent="0">
              <a:buNone/>
            </a:pPr>
            <a:r>
              <a:rPr lang="nl-BE" b="1" dirty="0">
                <a:solidFill>
                  <a:srgbClr val="000000"/>
                </a:solidFill>
                <a:latin typeface="Fira Code" panose="020B0509050000020004" pitchFamily="49" charset="0"/>
              </a:rPr>
              <a:t>        _</a:t>
            </a:r>
            <a:r>
              <a:rPr lang="nl-BE" b="1" dirty="0" err="1">
                <a:solidFill>
                  <a:srgbClr val="000000"/>
                </a:solidFill>
                <a:latin typeface="Fira Code" panose="020B0509050000020004" pitchFamily="49" charset="0"/>
              </a:rPr>
              <a:t>configuration</a:t>
            </a:r>
            <a:r>
              <a:rPr lang="nl-BE" b="1" dirty="0">
                <a:solidFill>
                  <a:srgbClr val="000000"/>
                </a:solidFill>
                <a:latin typeface="Fira Code" panose="020B0509050000020004" pitchFamily="49" charset="0"/>
              </a:rPr>
              <a:t> = </a:t>
            </a:r>
            <a:r>
              <a:rPr lang="nl-BE" b="1" dirty="0" err="1">
                <a:solidFill>
                  <a:srgbClr val="000000"/>
                </a:solidFill>
                <a:latin typeface="Fira Code" panose="020B0509050000020004" pitchFamily="49" charset="0"/>
              </a:rPr>
              <a:t>configuration</a:t>
            </a:r>
            <a:r>
              <a:rPr lang="nl-BE" b="1" dirty="0">
                <a:solidFill>
                  <a:srgbClr val="000000"/>
                </a:solidFill>
                <a:latin typeface="Fira Code" panose="020B0509050000020004" pitchFamily="49" charset="0"/>
              </a:rPr>
              <a:t>;</a:t>
            </a:r>
          </a:p>
          <a:p>
            <a:pPr marL="0" indent="0">
              <a:buNone/>
            </a:pPr>
            <a:r>
              <a:rPr lang="nl-BE" b="1" dirty="0">
                <a:solidFill>
                  <a:srgbClr val="000000"/>
                </a:solidFill>
                <a:latin typeface="Fira Code" panose="020B0509050000020004" pitchFamily="49" charset="0"/>
              </a:rPr>
              <a:t>    }</a:t>
            </a:r>
          </a:p>
          <a:p>
            <a:pPr marL="0" indent="0">
              <a:buNone/>
            </a:pPr>
            <a:r>
              <a:rPr lang="nl-BE" b="1" dirty="0">
                <a:solidFill>
                  <a:srgbClr val="000000"/>
                </a:solidFill>
                <a:latin typeface="Fira Code" panose="020B0509050000020004" pitchFamily="49" charset="0"/>
              </a:rPr>
              <a:t>    </a:t>
            </a:r>
          </a:p>
          <a:p>
            <a:pPr marL="0" indent="0">
              <a:buNone/>
            </a:pPr>
            <a:r>
              <a:rPr lang="nl-BE" b="1" dirty="0">
                <a:solidFill>
                  <a:srgbClr val="000000"/>
                </a:solidFill>
                <a:latin typeface="Fira Code" panose="020B0509050000020004" pitchFamily="49" charset="0"/>
              </a:rPr>
              <a:t>    </a:t>
            </a:r>
            <a:r>
              <a:rPr lang="nl-BE" b="1" dirty="0">
                <a:solidFill>
                  <a:srgbClr val="0000FF"/>
                </a:solidFill>
                <a:latin typeface="Fira Code" panose="020B0509050000020004" pitchFamily="49" charset="0"/>
              </a:rPr>
              <a:t>public</a:t>
            </a:r>
            <a:r>
              <a:rPr lang="nl-BE" b="1" dirty="0">
                <a:solidFill>
                  <a:srgbClr val="000000"/>
                </a:solidFill>
                <a:latin typeface="Fira Code" panose="020B0509050000020004" pitchFamily="49" charset="0"/>
              </a:rPr>
              <a:t> </a:t>
            </a:r>
            <a:r>
              <a:rPr lang="nl-BE" b="1" dirty="0" err="1">
                <a:solidFill>
                  <a:srgbClr val="0000FF"/>
                </a:solidFill>
                <a:latin typeface="Fira Code" panose="020B0509050000020004" pitchFamily="49" charset="0"/>
              </a:rPr>
              <a:t>Task</a:t>
            </a:r>
            <a:r>
              <a:rPr lang="nl-BE" b="1" dirty="0">
                <a:solidFill>
                  <a:srgbClr val="000000"/>
                </a:solidFill>
                <a:latin typeface="Fira Code" panose="020B0509050000020004" pitchFamily="49" charset="0"/>
              </a:rPr>
              <a:t>&lt;</a:t>
            </a:r>
            <a:r>
              <a:rPr lang="nl-BE" b="1" dirty="0" err="1">
                <a:solidFill>
                  <a:srgbClr val="0000FF"/>
                </a:solidFill>
                <a:latin typeface="Fira Code" panose="020B0509050000020004" pitchFamily="49" charset="0"/>
              </a:rPr>
              <a:t>ArenaDto</a:t>
            </a:r>
            <a:r>
              <a:rPr lang="nl-BE" b="1" dirty="0">
                <a:solidFill>
                  <a:srgbClr val="000000"/>
                </a:solidFill>
                <a:latin typeface="Fira Code" panose="020B0509050000020004" pitchFamily="49" charset="0"/>
              </a:rPr>
              <a:t>&gt; </a:t>
            </a:r>
            <a:r>
              <a:rPr lang="nl-BE" b="1" dirty="0" err="1">
                <a:solidFill>
                  <a:srgbClr val="000000"/>
                </a:solidFill>
                <a:latin typeface="Fira Code" panose="020B0509050000020004" pitchFamily="49" charset="0"/>
              </a:rPr>
              <a:t>GetArena</a:t>
            </a:r>
            <a:r>
              <a:rPr lang="nl-BE" b="1" dirty="0">
                <a:solidFill>
                  <a:srgbClr val="000000"/>
                </a:solidFill>
                <a:latin typeface="Fira Code" panose="020B0509050000020004" pitchFamily="49" charset="0"/>
              </a:rPr>
              <a:t>() {</a:t>
            </a:r>
          </a:p>
          <a:p>
            <a:pPr marL="0" indent="0">
              <a:buNone/>
            </a:pPr>
            <a:r>
              <a:rPr lang="nl-BE" b="1" dirty="0">
                <a:solidFill>
                  <a:srgbClr val="000000"/>
                </a:solidFill>
                <a:latin typeface="Fira Code" panose="020B0509050000020004" pitchFamily="49" charset="0"/>
              </a:rPr>
              <a:t>        </a:t>
            </a:r>
            <a:r>
              <a:rPr lang="nl-BE" b="1" dirty="0">
                <a:solidFill>
                  <a:srgbClr val="0000FF"/>
                </a:solidFill>
                <a:latin typeface="Fira Code" panose="020B0509050000020004" pitchFamily="49" charset="0"/>
              </a:rPr>
              <a:t>return</a:t>
            </a: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Task.FromResult</a:t>
            </a:r>
            <a:r>
              <a:rPr lang="nl-BE" b="1" dirty="0">
                <a:solidFill>
                  <a:srgbClr val="000000"/>
                </a:solidFill>
                <a:latin typeface="Fira Code" panose="020B0509050000020004" pitchFamily="49" charset="0"/>
              </a:rPr>
              <a:t>(</a:t>
            </a:r>
            <a:r>
              <a:rPr lang="nl-BE" b="1" dirty="0">
                <a:solidFill>
                  <a:srgbClr val="0000FF"/>
                </a:solidFill>
                <a:latin typeface="Fira Code" panose="020B0509050000020004" pitchFamily="49" charset="0"/>
              </a:rPr>
              <a:t>new</a:t>
            </a:r>
            <a:r>
              <a:rPr lang="nl-BE" b="1" dirty="0">
                <a:solidFill>
                  <a:srgbClr val="000000"/>
                </a:solidFill>
                <a:latin typeface="Fira Code" panose="020B0509050000020004" pitchFamily="49" charset="0"/>
              </a:rPr>
              <a:t> </a:t>
            </a:r>
            <a:r>
              <a:rPr lang="nl-BE" b="1" dirty="0" err="1">
                <a:solidFill>
                  <a:srgbClr val="0000FF"/>
                </a:solidFill>
                <a:latin typeface="Fira Code" panose="020B0509050000020004" pitchFamily="49" charset="0"/>
              </a:rPr>
              <a:t>ArenaDto</a:t>
            </a:r>
            <a:r>
              <a:rPr lang="nl-BE" b="1" dirty="0">
                <a:solidFill>
                  <a:srgbClr val="000000"/>
                </a:solidFill>
                <a:latin typeface="Fira Code" panose="020B0509050000020004" pitchFamily="49" charset="0"/>
              </a:rPr>
              <a:t> {</a:t>
            </a:r>
          </a:p>
          <a:p>
            <a:pPr marL="0" indent="0">
              <a:buNone/>
            </a:pP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Width</a:t>
            </a:r>
            <a:r>
              <a:rPr lang="nl-BE" b="1" dirty="0">
                <a:solidFill>
                  <a:srgbClr val="000000"/>
                </a:solidFill>
                <a:latin typeface="Fira Code" panose="020B0509050000020004" pitchFamily="49" charset="0"/>
              </a:rPr>
              <a:t> = </a:t>
            </a:r>
            <a:r>
              <a:rPr lang="nl-BE" b="1" dirty="0">
                <a:solidFill>
                  <a:srgbClr val="000000"/>
                </a:solidFill>
                <a:effectLst>
                  <a:glow rad="228600">
                    <a:schemeClr val="accent4">
                      <a:satMod val="175000"/>
                      <a:alpha val="40000"/>
                    </a:schemeClr>
                  </a:glow>
                </a:effectLst>
                <a:latin typeface="Fira Code" panose="020B0509050000020004" pitchFamily="49" charset="0"/>
              </a:rPr>
              <a:t>_</a:t>
            </a:r>
            <a:r>
              <a:rPr lang="nl-BE" b="1" dirty="0" err="1">
                <a:solidFill>
                  <a:srgbClr val="000000"/>
                </a:solidFill>
                <a:effectLst>
                  <a:glow rad="228600">
                    <a:schemeClr val="accent4">
                      <a:satMod val="175000"/>
                      <a:alpha val="40000"/>
                    </a:schemeClr>
                  </a:glow>
                </a:effectLst>
                <a:latin typeface="Fira Code" panose="020B0509050000020004" pitchFamily="49" charset="0"/>
              </a:rPr>
              <a:t>configuration.GetValue</a:t>
            </a:r>
            <a:r>
              <a:rPr lang="nl-BE" b="1" dirty="0">
                <a:solidFill>
                  <a:srgbClr val="000000"/>
                </a:solidFill>
                <a:effectLst>
                  <a:glow rad="228600">
                    <a:schemeClr val="accent4">
                      <a:satMod val="175000"/>
                      <a:alpha val="40000"/>
                    </a:schemeClr>
                  </a:glow>
                </a:effectLst>
                <a:latin typeface="Fira Code" panose="020B0509050000020004" pitchFamily="49" charset="0"/>
              </a:rPr>
              <a:t>&lt;</a:t>
            </a:r>
            <a:r>
              <a:rPr lang="nl-BE" sz="2900" b="1" dirty="0">
                <a:solidFill>
                  <a:srgbClr val="0000FF"/>
                </a:solidFill>
                <a:effectLst>
                  <a:glow rad="228600">
                    <a:schemeClr val="accent4">
                      <a:satMod val="175000"/>
                      <a:alpha val="40000"/>
                    </a:schemeClr>
                  </a:glow>
                </a:effectLst>
                <a:latin typeface="Fira Code" panose="020B0509050000020004" pitchFamily="49" charset="0"/>
              </a:rPr>
              <a:t>int</a:t>
            </a:r>
            <a:r>
              <a:rPr lang="nl-BE" b="1" dirty="0">
                <a:solidFill>
                  <a:srgbClr val="000000"/>
                </a:solidFill>
                <a:effectLst>
                  <a:glow rad="228600">
                    <a:schemeClr val="accent4">
                      <a:satMod val="175000"/>
                      <a:alpha val="40000"/>
                    </a:schemeClr>
                  </a:glow>
                </a:effectLst>
                <a:latin typeface="Fira Code" panose="020B0509050000020004" pitchFamily="49" charset="0"/>
              </a:rPr>
              <a:t>&gt;(“ARENA_SIZE”)</a:t>
            </a:r>
            <a:r>
              <a:rPr lang="nl-BE" b="1" dirty="0">
                <a:solidFill>
                  <a:srgbClr val="000000"/>
                </a:solidFill>
                <a:latin typeface="Fira Code" panose="020B0509050000020004" pitchFamily="49" charset="0"/>
              </a:rPr>
              <a:t>,</a:t>
            </a:r>
          </a:p>
          <a:p>
            <a:pPr marL="0" indent="0">
              <a:buNone/>
            </a:pP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Height</a:t>
            </a:r>
            <a:r>
              <a:rPr lang="nl-BE" b="1" dirty="0">
                <a:solidFill>
                  <a:srgbClr val="000000"/>
                </a:solidFill>
                <a:latin typeface="Fira Code" panose="020B0509050000020004" pitchFamily="49" charset="0"/>
              </a:rPr>
              <a:t> = </a:t>
            </a:r>
            <a:r>
              <a:rPr lang="nl-BE" b="1" dirty="0">
                <a:solidFill>
                  <a:srgbClr val="000000"/>
                </a:solidFill>
                <a:effectLst>
                  <a:glow rad="228600">
                    <a:schemeClr val="accent4">
                      <a:satMod val="175000"/>
                      <a:alpha val="40000"/>
                    </a:schemeClr>
                  </a:glow>
                </a:effectLst>
                <a:latin typeface="Fira Code" panose="020B0509050000020004" pitchFamily="49" charset="0"/>
              </a:rPr>
              <a:t>_</a:t>
            </a:r>
            <a:r>
              <a:rPr lang="nl-BE" b="1" dirty="0" err="1">
                <a:solidFill>
                  <a:srgbClr val="000000"/>
                </a:solidFill>
                <a:effectLst>
                  <a:glow rad="228600">
                    <a:schemeClr val="accent4">
                      <a:satMod val="175000"/>
                      <a:alpha val="40000"/>
                    </a:schemeClr>
                  </a:glow>
                </a:effectLst>
                <a:latin typeface="Fira Code" panose="020B0509050000020004" pitchFamily="49" charset="0"/>
              </a:rPr>
              <a:t>configuration.GetValue</a:t>
            </a:r>
            <a:r>
              <a:rPr lang="nl-BE" b="1" dirty="0">
                <a:solidFill>
                  <a:srgbClr val="000000"/>
                </a:solidFill>
                <a:effectLst>
                  <a:glow rad="228600">
                    <a:schemeClr val="accent4">
                      <a:satMod val="175000"/>
                      <a:alpha val="40000"/>
                    </a:schemeClr>
                  </a:glow>
                </a:effectLst>
                <a:latin typeface="Fira Code" panose="020B0509050000020004" pitchFamily="49" charset="0"/>
              </a:rPr>
              <a:t>&lt;</a:t>
            </a:r>
            <a:r>
              <a:rPr lang="nl-BE" sz="2900" b="1" dirty="0">
                <a:solidFill>
                  <a:srgbClr val="0000FF"/>
                </a:solidFill>
                <a:effectLst>
                  <a:glow rad="228600">
                    <a:schemeClr val="accent4">
                      <a:satMod val="175000"/>
                      <a:alpha val="40000"/>
                    </a:schemeClr>
                  </a:glow>
                </a:effectLst>
                <a:latin typeface="Fira Code" panose="020B0509050000020004" pitchFamily="49" charset="0"/>
              </a:rPr>
              <a:t>int</a:t>
            </a:r>
            <a:r>
              <a:rPr lang="nl-BE" b="1" dirty="0">
                <a:solidFill>
                  <a:srgbClr val="000000"/>
                </a:solidFill>
                <a:effectLst>
                  <a:glow rad="228600">
                    <a:schemeClr val="accent4">
                      <a:satMod val="175000"/>
                      <a:alpha val="40000"/>
                    </a:schemeClr>
                  </a:glow>
                </a:effectLst>
                <a:latin typeface="Fira Code" panose="020B0509050000020004" pitchFamily="49" charset="0"/>
              </a:rPr>
              <a:t>&gt;(“ARENA_SIZE”)</a:t>
            </a:r>
          </a:p>
          <a:p>
            <a:pPr marL="0" indent="0">
              <a:buNone/>
            </a:pPr>
            <a:r>
              <a:rPr lang="nl-BE" b="1" dirty="0">
                <a:solidFill>
                  <a:srgbClr val="000000"/>
                </a:solidFill>
                <a:latin typeface="Fira Code" panose="020B0509050000020004" pitchFamily="49" charset="0"/>
              </a:rPr>
              <a:t>        });</a:t>
            </a:r>
          </a:p>
          <a:p>
            <a:pPr marL="0" indent="0">
              <a:buNone/>
            </a:pPr>
            <a:r>
              <a:rPr lang="nl-BE" b="1" dirty="0">
                <a:solidFill>
                  <a:srgbClr val="000000"/>
                </a:solidFill>
                <a:latin typeface="Fira Code" panose="020B0509050000020004" pitchFamily="49" charset="0"/>
              </a:rPr>
              <a:t>    }</a:t>
            </a:r>
          </a:p>
          <a:p>
            <a:pPr marL="0" indent="0">
              <a:buNone/>
            </a:pPr>
            <a:r>
              <a:rPr lang="nl-BE" b="1" dirty="0">
                <a:solidFill>
                  <a:srgbClr val="000000"/>
                </a:solidFill>
                <a:latin typeface="Fira Code" panose="020B0509050000020004" pitchFamily="49" charset="0"/>
              </a:rPr>
              <a:t>}</a:t>
            </a:r>
          </a:p>
        </p:txBody>
      </p:sp>
    </p:spTree>
    <p:extLst>
      <p:ext uri="{BB962C8B-B14F-4D97-AF65-F5344CB8AC3E}">
        <p14:creationId xmlns:p14="http://schemas.microsoft.com/office/powerpoint/2010/main" val="392248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err="1"/>
              <a:t>Logging</a:t>
            </a:r>
            <a:endParaRPr lang="nl-BE" dirty="0"/>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a:xfrm>
            <a:off x="838200" y="1665365"/>
            <a:ext cx="11353800" cy="5032375"/>
          </a:xfrm>
        </p:spPr>
        <p:txBody>
          <a:bodyPr>
            <a:noAutofit/>
          </a:bodyPr>
          <a:lstStyle/>
          <a:p>
            <a:pPr marL="0" indent="0">
              <a:buNone/>
            </a:pPr>
            <a:r>
              <a:rPr lang="nl-BE" sz="1800" b="1" dirty="0" err="1">
                <a:solidFill>
                  <a:srgbClr val="0000FF"/>
                </a:solidFill>
                <a:latin typeface="Fira Code" panose="020B0509050000020004" pitchFamily="49" charset="0"/>
              </a:rPr>
              <a:t>try</a:t>
            </a:r>
            <a:r>
              <a:rPr lang="nl-BE" sz="1800" b="1" dirty="0">
                <a:solidFill>
                  <a:srgbClr val="0000FF"/>
                </a:solidFill>
                <a:latin typeface="Fira Code" panose="020B0509050000020004" pitchFamily="49" charset="0"/>
              </a:rPr>
              <a:t> </a:t>
            </a:r>
            <a:r>
              <a:rPr lang="nl-BE" sz="1800" b="1" dirty="0">
                <a:solidFill>
                  <a:srgbClr val="000000"/>
                </a:solidFill>
                <a:latin typeface="Fira Code" panose="020B0509050000020004" pitchFamily="49" charset="0"/>
              </a:rPr>
              <a:t>{</a:t>
            </a:r>
          </a:p>
          <a:p>
            <a:pPr marL="0" indent="0">
              <a:buNone/>
            </a:pPr>
            <a:r>
              <a:rPr lang="nl-BE" sz="1800" b="1" dirty="0">
                <a:solidFill>
                  <a:srgbClr val="000000"/>
                </a:solidFill>
                <a:latin typeface="Fira Code" panose="020B0509050000020004" pitchFamily="49" charset="0"/>
              </a:rPr>
              <a:t>    </a:t>
            </a:r>
            <a:r>
              <a:rPr lang="nl-BE" sz="1800" b="1" dirty="0" err="1">
                <a:solidFill>
                  <a:srgbClr val="000000"/>
                </a:solidFill>
                <a:latin typeface="Fira Code" panose="020B0509050000020004" pitchFamily="49" charset="0"/>
              </a:rPr>
              <a:t>using</a:t>
            </a:r>
            <a:r>
              <a:rPr lang="nl-BE" sz="1800" b="1" dirty="0">
                <a:solidFill>
                  <a:srgbClr val="000000"/>
                </a:solidFill>
                <a:latin typeface="Fira Code" panose="020B0509050000020004" pitchFamily="49" charset="0"/>
              </a:rPr>
              <a:t> </a:t>
            </a:r>
            <a:r>
              <a:rPr lang="nl-BE" sz="1800" b="1" dirty="0">
                <a:solidFill>
                  <a:srgbClr val="0000FF"/>
                </a:solidFill>
                <a:latin typeface="Fira Code" panose="020B0509050000020004" pitchFamily="49" charset="0"/>
              </a:rPr>
              <a:t>var</a:t>
            </a:r>
            <a:r>
              <a:rPr lang="nl-BE" sz="1800" b="1" dirty="0">
                <a:solidFill>
                  <a:srgbClr val="000000"/>
                </a:solidFill>
                <a:latin typeface="Fira Code" panose="020B0509050000020004" pitchFamily="49" charset="0"/>
              </a:rPr>
              <a:t> </a:t>
            </a:r>
            <a:r>
              <a:rPr lang="nl-BE" sz="1800" b="1" dirty="0" err="1">
                <a:solidFill>
                  <a:srgbClr val="000000"/>
                </a:solidFill>
                <a:latin typeface="Fira Code" panose="020B0509050000020004" pitchFamily="49" charset="0"/>
              </a:rPr>
              <a:t>sw</a:t>
            </a:r>
            <a:r>
              <a:rPr lang="nl-BE" sz="1800" b="1" dirty="0">
                <a:solidFill>
                  <a:srgbClr val="000000"/>
                </a:solidFill>
                <a:latin typeface="Fira Code" panose="020B0509050000020004" pitchFamily="49" charset="0"/>
              </a:rPr>
              <a:t> = </a:t>
            </a:r>
            <a:r>
              <a:rPr lang="nl-BE" sz="1800" b="1" dirty="0">
                <a:solidFill>
                  <a:srgbClr val="0000FF"/>
                </a:solidFill>
                <a:latin typeface="Fira Code" panose="020B0509050000020004" pitchFamily="49" charset="0"/>
              </a:rPr>
              <a:t>new</a:t>
            </a:r>
            <a:r>
              <a:rPr lang="nl-BE" sz="1800" b="1" dirty="0">
                <a:solidFill>
                  <a:srgbClr val="000000"/>
                </a:solidFill>
                <a:latin typeface="Fira Code" panose="020B0509050000020004" pitchFamily="49" charset="0"/>
              </a:rPr>
              <a:t> </a:t>
            </a:r>
            <a:r>
              <a:rPr lang="nl-BE" sz="1800" b="1" dirty="0" err="1">
                <a:solidFill>
                  <a:srgbClr val="0000FF"/>
                </a:solidFill>
                <a:latin typeface="Fira Code" panose="020B0509050000020004" pitchFamily="49" charset="0"/>
              </a:rPr>
              <a:t>SimpleStopwatch</a:t>
            </a:r>
            <a:r>
              <a:rPr lang="nl-BE" sz="1800" b="1" dirty="0">
                <a:solidFill>
                  <a:srgbClr val="000000"/>
                </a:solidFill>
                <a:latin typeface="Fira Code" panose="020B0509050000020004" pitchFamily="49" charset="0"/>
              </a:rPr>
              <a:t>();</a:t>
            </a:r>
          </a:p>
          <a:p>
            <a:pPr marL="0" indent="0">
              <a:buNone/>
            </a:pPr>
            <a:r>
              <a:rPr lang="nl-BE" sz="1800" b="1" dirty="0">
                <a:solidFill>
                  <a:srgbClr val="000000"/>
                </a:solidFill>
                <a:latin typeface="Fira Code" panose="020B0509050000020004" pitchFamily="49" charset="0"/>
              </a:rPr>
              <a:t>    </a:t>
            </a:r>
            <a:r>
              <a:rPr lang="nl-BE" sz="1800" b="1" dirty="0">
                <a:solidFill>
                  <a:srgbClr val="0000FF"/>
                </a:solidFill>
                <a:latin typeface="Fira Code" panose="020B0509050000020004" pitchFamily="49" charset="0"/>
              </a:rPr>
              <a:t>var</a:t>
            </a:r>
            <a:r>
              <a:rPr lang="nl-BE" sz="1800" b="1" dirty="0">
                <a:solidFill>
                  <a:srgbClr val="000000"/>
                </a:solidFill>
                <a:latin typeface="Fira Code" panose="020B0509050000020004" pitchFamily="49" charset="0"/>
              </a:rPr>
              <a:t> middleware = </a:t>
            </a:r>
            <a:r>
              <a:rPr lang="nl-BE" sz="1800" b="1" dirty="0" err="1">
                <a:solidFill>
                  <a:srgbClr val="000000"/>
                </a:solidFill>
                <a:latin typeface="Fira Code" panose="020B0509050000020004" pitchFamily="49" charset="0"/>
              </a:rPr>
              <a:t>scopedServiceProvider.GetService</a:t>
            </a:r>
            <a:r>
              <a:rPr lang="nl-BE" sz="1800" b="1" dirty="0">
                <a:solidFill>
                  <a:srgbClr val="000000"/>
                </a:solidFill>
                <a:latin typeface="Fira Code" panose="020B0509050000020004" pitchFamily="49" charset="0"/>
              </a:rPr>
              <a:t>&lt;</a:t>
            </a:r>
            <a:r>
              <a:rPr lang="nl-BE" sz="1800" b="1" dirty="0" err="1">
                <a:solidFill>
                  <a:srgbClr val="0000FF"/>
                </a:solidFill>
                <a:latin typeface="Fira Code" panose="020B0509050000020004" pitchFamily="49" charset="0"/>
              </a:rPr>
              <a:t>IMiddleware</a:t>
            </a:r>
            <a:r>
              <a:rPr lang="nl-BE" sz="1800" b="1" dirty="0">
                <a:solidFill>
                  <a:srgbClr val="000000"/>
                </a:solidFill>
                <a:latin typeface="Fira Code" panose="020B0509050000020004" pitchFamily="49" charset="0"/>
              </a:rPr>
              <a:t>&gt;();</a:t>
            </a:r>
          </a:p>
          <a:p>
            <a:pPr marL="0" indent="0">
              <a:buNone/>
            </a:pPr>
            <a:r>
              <a:rPr lang="nl-BE" sz="1800" b="1" dirty="0">
                <a:solidFill>
                  <a:srgbClr val="000000"/>
                </a:solidFill>
                <a:latin typeface="Fira Code" panose="020B0509050000020004" pitchFamily="49" charset="0"/>
              </a:rPr>
              <a:t>    </a:t>
            </a:r>
            <a:r>
              <a:rPr lang="nl-BE" sz="1800" b="1" dirty="0" err="1">
                <a:solidFill>
                  <a:srgbClr val="0000FF"/>
                </a:solidFill>
                <a:latin typeface="Fira Code" panose="020B0509050000020004" pitchFamily="49" charset="0"/>
              </a:rPr>
              <a:t>await</a:t>
            </a:r>
            <a:r>
              <a:rPr lang="nl-BE" sz="1800" b="1" dirty="0">
                <a:solidFill>
                  <a:srgbClr val="000000"/>
                </a:solidFill>
                <a:latin typeface="Fira Code" panose="020B0509050000020004" pitchFamily="49" charset="0"/>
              </a:rPr>
              <a:t> </a:t>
            </a:r>
            <a:r>
              <a:rPr lang="nl-BE" sz="1800" b="1" dirty="0" err="1">
                <a:solidFill>
                  <a:srgbClr val="000000"/>
                </a:solidFill>
                <a:latin typeface="Fira Code" panose="020B0509050000020004" pitchFamily="49" charset="0"/>
              </a:rPr>
              <a:t>middleware.Process</a:t>
            </a:r>
            <a:r>
              <a:rPr lang="nl-BE" sz="1800" b="1" dirty="0">
                <a:solidFill>
                  <a:srgbClr val="000000"/>
                </a:solidFill>
                <a:latin typeface="Fira Code" panose="020B0509050000020004" pitchFamily="49" charset="0"/>
              </a:rPr>
              <a:t>();</a:t>
            </a:r>
          </a:p>
          <a:p>
            <a:pPr marL="0" indent="0">
              <a:buNone/>
            </a:pPr>
            <a:r>
              <a:rPr lang="nl-BE" sz="1800" b="1" dirty="0">
                <a:solidFill>
                  <a:srgbClr val="000000"/>
                </a:solidFill>
                <a:latin typeface="Fira Code" panose="020B0509050000020004" pitchFamily="49" charset="0"/>
              </a:rPr>
              <a:t>    </a:t>
            </a:r>
            <a:r>
              <a:rPr lang="nl-BE" sz="1800" b="1" dirty="0">
                <a:solidFill>
                  <a:srgbClr val="000000"/>
                </a:solidFill>
                <a:effectLst>
                  <a:glow rad="228600">
                    <a:schemeClr val="accent4">
                      <a:satMod val="175000"/>
                      <a:alpha val="40000"/>
                    </a:schemeClr>
                  </a:glow>
                </a:effectLst>
                <a:latin typeface="Fira Code" panose="020B0509050000020004" pitchFamily="49" charset="0"/>
              </a:rPr>
              <a:t>_</a:t>
            </a:r>
            <a:r>
              <a:rPr lang="nl-BE" sz="1800" b="1" dirty="0" err="1">
                <a:solidFill>
                  <a:srgbClr val="000000"/>
                </a:solidFill>
                <a:effectLst>
                  <a:glow rad="228600">
                    <a:schemeClr val="accent4">
                      <a:satMod val="175000"/>
                      <a:alpha val="40000"/>
                    </a:schemeClr>
                  </a:glow>
                </a:effectLst>
                <a:latin typeface="Fira Code" panose="020B0509050000020004" pitchFamily="49" charset="0"/>
              </a:rPr>
              <a:t>logger.LogInformation</a:t>
            </a:r>
            <a:r>
              <a:rPr lang="nl-BE" sz="1800" b="1" dirty="0">
                <a:solidFill>
                  <a:srgbClr val="000000"/>
                </a:solidFill>
                <a:effectLst>
                  <a:glow rad="228600">
                    <a:schemeClr val="accent4">
                      <a:satMod val="175000"/>
                      <a:alpha val="40000"/>
                    </a:schemeClr>
                  </a:glow>
                </a:effectLst>
                <a:latin typeface="Fira Code" panose="020B0509050000020004" pitchFamily="49" charset="0"/>
              </a:rPr>
              <a:t>(</a:t>
            </a:r>
          </a:p>
          <a:p>
            <a:pPr marL="0" indent="0">
              <a:buNone/>
            </a:pPr>
            <a:r>
              <a:rPr lang="nl-BE" sz="1800" b="1" dirty="0">
                <a:solidFill>
                  <a:srgbClr val="000000"/>
                </a:solidFill>
                <a:effectLst>
                  <a:glow rad="228600">
                    <a:schemeClr val="accent4">
                      <a:satMod val="175000"/>
                      <a:alpha val="40000"/>
                    </a:schemeClr>
                  </a:glow>
                </a:effectLst>
                <a:latin typeface="Fira Code" panose="020B0509050000020004" pitchFamily="49" charset="0"/>
              </a:rPr>
              <a:t>        </a:t>
            </a:r>
            <a:r>
              <a:rPr lang="nl-BE" sz="1800" b="1" dirty="0">
                <a:solidFill>
                  <a:srgbClr val="A31515"/>
                </a:solidFill>
                <a:effectLst>
                  <a:glow rad="228600">
                    <a:schemeClr val="accent4">
                      <a:satMod val="175000"/>
                      <a:alpha val="40000"/>
                    </a:schemeClr>
                  </a:glow>
                </a:effectLst>
                <a:latin typeface="Fira Code" panose="020B0509050000020004" pitchFamily="49" charset="0"/>
              </a:rPr>
              <a:t>"[ </a:t>
            </a:r>
            <a:r>
              <a:rPr lang="nl-BE" sz="1800" b="1" dirty="0" err="1">
                <a:solidFill>
                  <a:srgbClr val="A31515"/>
                </a:solidFill>
                <a:effectLst>
                  <a:glow rad="228600">
                    <a:schemeClr val="accent4">
                      <a:satMod val="175000"/>
                      <a:alpha val="40000"/>
                    </a:schemeClr>
                  </a:glow>
                </a:effectLst>
                <a:latin typeface="Fira Code" panose="020B0509050000020004" pitchFamily="49" charset="0"/>
              </a:rPr>
              <a:t>CSharpWars</a:t>
            </a:r>
            <a:r>
              <a:rPr lang="nl-BE" sz="1800" b="1" dirty="0">
                <a:solidFill>
                  <a:srgbClr val="A31515"/>
                </a:solidFill>
                <a:effectLst>
                  <a:glow rad="228600">
                    <a:schemeClr val="accent4">
                      <a:satMod val="175000"/>
                      <a:alpha val="40000"/>
                    </a:schemeClr>
                  </a:glow>
                </a:effectLst>
                <a:latin typeface="Fira Code" panose="020B0509050000020004" pitchFamily="49" charset="0"/>
              </a:rPr>
              <a:t> Script Processor - PROCESSING {</a:t>
            </a:r>
            <a:r>
              <a:rPr lang="nl-BE" sz="1800" b="1" dirty="0" err="1">
                <a:solidFill>
                  <a:srgbClr val="A31515"/>
                </a:solidFill>
                <a:effectLst>
                  <a:glow rad="228600">
                    <a:schemeClr val="accent4">
                      <a:satMod val="175000"/>
                      <a:alpha val="40000"/>
                    </a:schemeClr>
                  </a:glow>
                </a:effectLst>
                <a:latin typeface="Fira Code" panose="020B0509050000020004" pitchFamily="49" charset="0"/>
              </a:rPr>
              <a:t>ElapsedMilliseconds</a:t>
            </a:r>
            <a:r>
              <a:rPr lang="nl-BE" sz="1800" b="1" dirty="0">
                <a:solidFill>
                  <a:srgbClr val="A31515"/>
                </a:solidFill>
                <a:effectLst>
                  <a:glow rad="228600">
                    <a:schemeClr val="accent4">
                      <a:satMod val="175000"/>
                      <a:alpha val="40000"/>
                    </a:schemeClr>
                  </a:glow>
                </a:effectLst>
                <a:latin typeface="Fira Code" panose="020B0509050000020004" pitchFamily="49" charset="0"/>
              </a:rPr>
              <a:t>}ms! ]“</a:t>
            </a:r>
          </a:p>
          <a:p>
            <a:pPr marL="0" indent="0">
              <a:buNone/>
            </a:pPr>
            <a:r>
              <a:rPr lang="nl-BE" sz="1800" b="1" dirty="0">
                <a:solidFill>
                  <a:srgbClr val="A31515"/>
                </a:solidFill>
                <a:effectLst>
                  <a:glow rad="228600">
                    <a:schemeClr val="accent4">
                      <a:satMod val="175000"/>
                      <a:alpha val="40000"/>
                    </a:schemeClr>
                  </a:glow>
                </a:effectLst>
                <a:latin typeface="Fira Code" panose="020B0509050000020004" pitchFamily="49" charset="0"/>
              </a:rPr>
              <a:t>        </a:t>
            </a:r>
            <a:r>
              <a:rPr lang="nl-BE" sz="1800" b="1" dirty="0">
                <a:solidFill>
                  <a:srgbClr val="000000"/>
                </a:solidFill>
                <a:effectLst>
                  <a:glow rad="228600">
                    <a:schemeClr val="accent4">
                      <a:satMod val="175000"/>
                      <a:alpha val="40000"/>
                    </a:schemeClr>
                  </a:glow>
                </a:effectLst>
                <a:latin typeface="Fira Code" panose="020B0509050000020004" pitchFamily="49" charset="0"/>
              </a:rPr>
              <a:t>, </a:t>
            </a:r>
            <a:r>
              <a:rPr lang="nl-BE" sz="1800" b="1" dirty="0" err="1">
                <a:solidFill>
                  <a:srgbClr val="000000"/>
                </a:solidFill>
                <a:effectLst>
                  <a:glow rad="228600">
                    <a:schemeClr val="accent4">
                      <a:satMod val="175000"/>
                      <a:alpha val="40000"/>
                    </a:schemeClr>
                  </a:glow>
                </a:effectLst>
                <a:latin typeface="Fira Code" panose="020B0509050000020004" pitchFamily="49" charset="0"/>
              </a:rPr>
              <a:t>sw.ElapsedMilliseconds</a:t>
            </a:r>
            <a:r>
              <a:rPr lang="nl-BE" sz="1800" b="1" dirty="0">
                <a:solidFill>
                  <a:srgbClr val="000000"/>
                </a:solidFill>
                <a:effectLst>
                  <a:glow rad="228600">
                    <a:schemeClr val="accent4">
                      <a:satMod val="175000"/>
                      <a:alpha val="40000"/>
                    </a:schemeClr>
                  </a:glow>
                </a:effectLst>
                <a:latin typeface="Fira Code" panose="020B0509050000020004" pitchFamily="49" charset="0"/>
              </a:rPr>
              <a:t>);</a:t>
            </a:r>
          </a:p>
          <a:p>
            <a:pPr marL="0" indent="0">
              <a:buNone/>
            </a:pPr>
            <a:r>
              <a:rPr lang="nl-BE" sz="1800" b="1" dirty="0">
                <a:solidFill>
                  <a:srgbClr val="000000"/>
                </a:solidFill>
                <a:latin typeface="Fira Code" panose="020B0509050000020004" pitchFamily="49" charset="0"/>
              </a:rPr>
              <a:t>} </a:t>
            </a:r>
            <a:r>
              <a:rPr lang="nl-BE" sz="1800" b="1" dirty="0">
                <a:solidFill>
                  <a:srgbClr val="0000FF"/>
                </a:solidFill>
                <a:latin typeface="Fira Code" panose="020B0509050000020004" pitchFamily="49" charset="0"/>
              </a:rPr>
              <a:t>catch</a:t>
            </a:r>
            <a:r>
              <a:rPr lang="nl-BE" sz="1800" b="1" dirty="0">
                <a:solidFill>
                  <a:srgbClr val="000000"/>
                </a:solidFill>
                <a:latin typeface="Fira Code" panose="020B0509050000020004" pitchFamily="49" charset="0"/>
              </a:rPr>
              <a:t> (</a:t>
            </a:r>
            <a:r>
              <a:rPr lang="nl-BE" sz="1800" b="1" dirty="0" err="1">
                <a:solidFill>
                  <a:srgbClr val="0000FF"/>
                </a:solidFill>
                <a:latin typeface="Fira Code" panose="020B0509050000020004" pitchFamily="49" charset="0"/>
              </a:rPr>
              <a:t>Exception</a:t>
            </a:r>
            <a:r>
              <a:rPr lang="nl-BE" sz="1800" b="1" dirty="0">
                <a:solidFill>
                  <a:srgbClr val="000000"/>
                </a:solidFill>
                <a:latin typeface="Fira Code" panose="020B0509050000020004" pitchFamily="49" charset="0"/>
              </a:rPr>
              <a:t> ex) {</a:t>
            </a:r>
          </a:p>
          <a:p>
            <a:pPr marL="0" indent="0">
              <a:buNone/>
            </a:pPr>
            <a:r>
              <a:rPr lang="nl-BE" sz="1800" b="1" dirty="0">
                <a:solidFill>
                  <a:srgbClr val="000000"/>
                </a:solidFill>
                <a:latin typeface="Fira Code" panose="020B0509050000020004" pitchFamily="49" charset="0"/>
              </a:rPr>
              <a:t>    </a:t>
            </a:r>
            <a:r>
              <a:rPr lang="nl-BE" sz="1800" b="1" dirty="0">
                <a:solidFill>
                  <a:srgbClr val="000000"/>
                </a:solidFill>
                <a:effectLst>
                  <a:glow rad="228600">
                    <a:schemeClr val="accent4">
                      <a:satMod val="175000"/>
                      <a:alpha val="40000"/>
                    </a:schemeClr>
                  </a:glow>
                </a:effectLst>
                <a:latin typeface="Fira Code" panose="020B0509050000020004" pitchFamily="49" charset="0"/>
              </a:rPr>
              <a:t>_</a:t>
            </a:r>
            <a:r>
              <a:rPr lang="nl-BE" sz="1800" b="1" dirty="0" err="1">
                <a:solidFill>
                  <a:srgbClr val="000000"/>
                </a:solidFill>
                <a:effectLst>
                  <a:glow rad="228600">
                    <a:schemeClr val="accent4">
                      <a:satMod val="175000"/>
                      <a:alpha val="40000"/>
                    </a:schemeClr>
                  </a:glow>
                </a:effectLst>
                <a:latin typeface="Fira Code" panose="020B0509050000020004" pitchFamily="49" charset="0"/>
              </a:rPr>
              <a:t>logger.LogError</a:t>
            </a:r>
            <a:r>
              <a:rPr lang="nl-BE" sz="1800" b="1" dirty="0">
                <a:solidFill>
                  <a:srgbClr val="000000"/>
                </a:solidFill>
                <a:effectLst>
                  <a:glow rad="228600">
                    <a:schemeClr val="accent4">
                      <a:satMod val="175000"/>
                      <a:alpha val="40000"/>
                    </a:schemeClr>
                  </a:glow>
                </a:effectLst>
                <a:latin typeface="Fira Code" panose="020B0509050000020004" pitchFamily="49" charset="0"/>
              </a:rPr>
              <a:t>(ex, </a:t>
            </a:r>
          </a:p>
          <a:p>
            <a:pPr marL="0" indent="0">
              <a:buNone/>
            </a:pPr>
            <a:r>
              <a:rPr lang="nl-BE" sz="1800" b="1" dirty="0">
                <a:solidFill>
                  <a:srgbClr val="000000"/>
                </a:solidFill>
                <a:effectLst>
                  <a:glow rad="228600">
                    <a:schemeClr val="accent4">
                      <a:satMod val="175000"/>
                      <a:alpha val="40000"/>
                    </a:schemeClr>
                  </a:glow>
                </a:effectLst>
                <a:latin typeface="Fira Code" panose="020B0509050000020004" pitchFamily="49" charset="0"/>
              </a:rPr>
              <a:t>        </a:t>
            </a:r>
            <a:r>
              <a:rPr lang="nl-BE" sz="1800" b="1" dirty="0">
                <a:solidFill>
                  <a:srgbClr val="A31515"/>
                </a:solidFill>
                <a:effectLst>
                  <a:glow rad="228600">
                    <a:schemeClr val="accent4">
                      <a:satMod val="175000"/>
                      <a:alpha val="40000"/>
                    </a:schemeClr>
                  </a:glow>
                </a:effectLst>
                <a:latin typeface="Fira Code" panose="020B0509050000020004" pitchFamily="49" charset="0"/>
              </a:rPr>
              <a:t>$"[ </a:t>
            </a:r>
            <a:r>
              <a:rPr lang="nl-BE" sz="1800" b="1" dirty="0" err="1">
                <a:solidFill>
                  <a:srgbClr val="A31515"/>
                </a:solidFill>
                <a:effectLst>
                  <a:glow rad="228600">
                    <a:schemeClr val="accent4">
                      <a:satMod val="175000"/>
                      <a:alpha val="40000"/>
                    </a:schemeClr>
                  </a:glow>
                </a:effectLst>
                <a:latin typeface="Fira Code" panose="020B0509050000020004" pitchFamily="49" charset="0"/>
              </a:rPr>
              <a:t>CSharpWars</a:t>
            </a:r>
            <a:r>
              <a:rPr lang="nl-BE" sz="1800" b="1" dirty="0">
                <a:solidFill>
                  <a:srgbClr val="A31515"/>
                </a:solidFill>
                <a:effectLst>
                  <a:glow rad="228600">
                    <a:schemeClr val="accent4">
                      <a:satMod val="175000"/>
                      <a:alpha val="40000"/>
                    </a:schemeClr>
                  </a:glow>
                </a:effectLst>
                <a:latin typeface="Fira Code" panose="020B0509050000020004" pitchFamily="49" charset="0"/>
              </a:rPr>
              <a:t> Script Processor - EXCEPTION - '{</a:t>
            </a:r>
            <a:r>
              <a:rPr lang="nl-BE" sz="1800" b="1" dirty="0" err="1">
                <a:solidFill>
                  <a:srgbClr val="A31515"/>
                </a:solidFill>
                <a:effectLst>
                  <a:glow rad="228600">
                    <a:schemeClr val="accent4">
                      <a:satMod val="175000"/>
                      <a:alpha val="40000"/>
                    </a:schemeClr>
                  </a:glow>
                </a:effectLst>
                <a:latin typeface="Fira Code" panose="020B0509050000020004" pitchFamily="49" charset="0"/>
              </a:rPr>
              <a:t>ex.Message</a:t>
            </a:r>
            <a:r>
              <a:rPr lang="nl-BE" sz="1800" b="1" dirty="0">
                <a:solidFill>
                  <a:srgbClr val="A31515"/>
                </a:solidFill>
                <a:effectLst>
                  <a:glow rad="228600">
                    <a:schemeClr val="accent4">
                      <a:satMod val="175000"/>
                      <a:alpha val="40000"/>
                    </a:schemeClr>
                  </a:glow>
                </a:effectLst>
                <a:latin typeface="Fira Code" panose="020B0509050000020004" pitchFamily="49" charset="0"/>
              </a:rPr>
              <a:t>}'! ]"</a:t>
            </a:r>
            <a:r>
              <a:rPr lang="nl-BE" sz="1800" b="1" dirty="0">
                <a:solidFill>
                  <a:srgbClr val="000000"/>
                </a:solidFill>
                <a:effectLst>
                  <a:glow rad="228600">
                    <a:schemeClr val="accent4">
                      <a:satMod val="175000"/>
                      <a:alpha val="40000"/>
                    </a:schemeClr>
                  </a:glow>
                </a:effectLst>
                <a:latin typeface="Fira Code" panose="020B0509050000020004" pitchFamily="49" charset="0"/>
              </a:rPr>
              <a:t>);</a:t>
            </a:r>
          </a:p>
          <a:p>
            <a:pPr marL="0" indent="0">
              <a:buNone/>
            </a:pPr>
            <a:r>
              <a:rPr lang="nl-BE" sz="1800" b="1" dirty="0">
                <a:solidFill>
                  <a:srgbClr val="000000"/>
                </a:solidFill>
                <a:latin typeface="Fira Code" panose="020B0509050000020004" pitchFamily="49" charset="0"/>
              </a:rPr>
              <a:t>}</a:t>
            </a:r>
          </a:p>
          <a:p>
            <a:pPr marL="0" indent="0" algn="just">
              <a:buNone/>
            </a:pPr>
            <a:endParaRPr lang="nl-BE" sz="18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05980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8AA5879-B33D-4FA7-9069-72034AD2063F}"/>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nl-BE" dirty="0"/>
              <a:t>Microservices</a:t>
            </a:r>
          </a:p>
        </p:txBody>
      </p:sp>
      <p:sp>
        <p:nvSpPr>
          <p:cNvPr id="5" name="Tijdelijke aanduiding voor tekst 4">
            <a:extLst>
              <a:ext uri="{FF2B5EF4-FFF2-40B4-BE49-F238E27FC236}">
                <a16:creationId xmlns:a16="http://schemas.microsoft.com/office/drawing/2014/main" id="{687F1FBF-DA88-45BB-AFCE-917A3068CD3A}"/>
              </a:ext>
            </a:extLst>
          </p:cNvPr>
          <p:cNvSpPr>
            <a:spLocks noGrp="1"/>
          </p:cNvSpPr>
          <p:nvPr>
            <p:ph type="body" idx="1"/>
          </p:nvPr>
        </p:nvSpPr>
        <p:spPr/>
        <p:txBody>
          <a:bodyPr/>
          <a:lstStyle/>
          <a:p>
            <a:r>
              <a:rPr lang="en-US" dirty="0"/>
              <a:t>A collection of loosely coupled services, where services are fine-grained and protocols are lightweight</a:t>
            </a:r>
          </a:p>
        </p:txBody>
      </p:sp>
      <p:pic>
        <p:nvPicPr>
          <p:cNvPr id="6" name="Picture 5"/>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1850" y="1336106"/>
            <a:ext cx="1800000" cy="180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825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err="1"/>
              <a:t>What</a:t>
            </a:r>
            <a:r>
              <a:rPr lang="nl-BE" dirty="0"/>
              <a:t> are Microservices?</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p:txBody>
          <a:bodyPr>
            <a:normAutofit/>
          </a:bodyPr>
          <a:lstStyle/>
          <a:p>
            <a:pPr algn="just"/>
            <a:r>
              <a:rPr lang="nl-BE" dirty="0" err="1">
                <a:latin typeface="Segoe UI" panose="020B0502040204020203" pitchFamily="34" charset="0"/>
                <a:cs typeface="Segoe UI" panose="020B0502040204020203" pitchFamily="34" charset="0"/>
              </a:rPr>
              <a:t>Architectural</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style</a:t>
            </a:r>
            <a:endParaRPr lang="nl-BE" dirty="0">
              <a:latin typeface="Segoe UI" panose="020B0502040204020203" pitchFamily="34" charset="0"/>
              <a:cs typeface="Segoe UI" panose="020B0502040204020203" pitchFamily="34" charset="0"/>
            </a:endParaRPr>
          </a:p>
          <a:p>
            <a:pPr algn="just"/>
            <a:r>
              <a:rPr lang="nl-BE" dirty="0" err="1">
                <a:latin typeface="Segoe UI" panose="020B0502040204020203" pitchFamily="34" charset="0"/>
                <a:cs typeface="Segoe UI" panose="020B0502040204020203" pitchFamily="34" charset="0"/>
              </a:rPr>
              <a:t>Divide</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monolithical</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application</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into</a:t>
            </a:r>
            <a:r>
              <a:rPr lang="nl-BE" dirty="0">
                <a:latin typeface="Segoe UI" panose="020B0502040204020203" pitchFamily="34" charset="0"/>
                <a:cs typeface="Segoe UI" panose="020B0502040204020203" pitchFamily="34" charset="0"/>
              </a:rPr>
              <a:t> smaller </a:t>
            </a:r>
            <a:r>
              <a:rPr lang="nl-BE" dirty="0" err="1">
                <a:latin typeface="Segoe UI" panose="020B0502040204020203" pitchFamily="34" charset="0"/>
                <a:cs typeface="Segoe UI" panose="020B0502040204020203" pitchFamily="34" charset="0"/>
              </a:rPr>
              <a:t>applications</a:t>
            </a:r>
            <a:endParaRPr lang="nl-BE" dirty="0">
              <a:latin typeface="Segoe UI" panose="020B0502040204020203" pitchFamily="34" charset="0"/>
              <a:cs typeface="Segoe UI" panose="020B0502040204020203" pitchFamily="34" charset="0"/>
            </a:endParaRPr>
          </a:p>
          <a:p>
            <a:pPr algn="just"/>
            <a:r>
              <a:rPr lang="nl-BE" dirty="0" err="1">
                <a:latin typeface="Segoe UI" panose="020B0502040204020203" pitchFamily="34" charset="0"/>
                <a:cs typeface="Segoe UI" panose="020B0502040204020203" pitchFamily="34" charset="0"/>
              </a:rPr>
              <a:t>Add</a:t>
            </a:r>
            <a:r>
              <a:rPr lang="nl-BE" dirty="0">
                <a:latin typeface="Segoe UI" panose="020B0502040204020203" pitchFamily="34" charset="0"/>
                <a:cs typeface="Segoe UI" panose="020B0502040204020203" pitchFamily="34" charset="0"/>
              </a:rPr>
              <a:t> a </a:t>
            </a:r>
            <a:r>
              <a:rPr lang="nl-BE" dirty="0" err="1">
                <a:latin typeface="Segoe UI" panose="020B0502040204020203" pitchFamily="34" charset="0"/>
                <a:cs typeface="Segoe UI" panose="020B0502040204020203" pitchFamily="34" charset="0"/>
              </a:rPr>
              <a:t>communication</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layer</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between</a:t>
            </a:r>
            <a:r>
              <a:rPr lang="nl-BE" dirty="0">
                <a:latin typeface="Segoe UI" panose="020B0502040204020203" pitchFamily="34" charset="0"/>
                <a:cs typeface="Segoe UI" panose="020B0502040204020203" pitchFamily="34" charset="0"/>
              </a:rPr>
              <a:t> these smaller </a:t>
            </a:r>
            <a:r>
              <a:rPr lang="nl-BE" dirty="0" err="1">
                <a:latin typeface="Segoe UI" panose="020B0502040204020203" pitchFamily="34" charset="0"/>
                <a:cs typeface="Segoe UI" panose="020B0502040204020203" pitchFamily="34" charset="0"/>
              </a:rPr>
              <a:t>applications</a:t>
            </a:r>
            <a:endParaRPr lang="nl-BE" dirty="0">
              <a:latin typeface="Segoe UI" panose="020B0502040204020203" pitchFamily="34" charset="0"/>
              <a:cs typeface="Segoe UI" panose="020B0502040204020203" pitchFamily="34" charset="0"/>
            </a:endParaRPr>
          </a:p>
          <a:p>
            <a:pPr algn="just"/>
            <a:endParaRPr lang="nl-BE" dirty="0">
              <a:latin typeface="Segoe UI" panose="020B0502040204020203" pitchFamily="34" charset="0"/>
              <a:cs typeface="Segoe UI" panose="020B0502040204020203" pitchFamily="34" charset="0"/>
            </a:endParaRPr>
          </a:p>
          <a:p>
            <a:pPr algn="just"/>
            <a:endParaRPr lang="nl-BE"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38737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inhoud 6">
            <a:extLst>
              <a:ext uri="{FF2B5EF4-FFF2-40B4-BE49-F238E27FC236}">
                <a16:creationId xmlns:a16="http://schemas.microsoft.com/office/drawing/2014/main" id="{D4A91940-4591-4D78-AC95-945AA19148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508774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err="1"/>
              <a:t>Why</a:t>
            </a:r>
            <a:r>
              <a:rPr lang="nl-BE" dirty="0"/>
              <a:t> Microservices</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p:txBody>
          <a:bodyPr>
            <a:normAutofit fontScale="92500" lnSpcReduction="10000"/>
          </a:bodyPr>
          <a:lstStyle/>
          <a:p>
            <a:pPr algn="just"/>
            <a:r>
              <a:rPr lang="nl-BE" dirty="0" err="1">
                <a:latin typeface="Segoe UI" panose="020B0502040204020203" pitchFamily="34" charset="0"/>
                <a:cs typeface="Segoe UI" panose="020B0502040204020203" pitchFamily="34" charset="0"/>
              </a:rPr>
              <a:t>Increased</a:t>
            </a:r>
            <a:r>
              <a:rPr lang="nl-BE" dirty="0">
                <a:latin typeface="Segoe UI" panose="020B0502040204020203" pitchFamily="34" charset="0"/>
                <a:cs typeface="Segoe UI" panose="020B0502040204020203" pitchFamily="34" charset="0"/>
              </a:rPr>
              <a:t> performance</a:t>
            </a:r>
          </a:p>
          <a:p>
            <a:pPr lvl="1" algn="just"/>
            <a:r>
              <a:rPr lang="nl-BE" dirty="0" err="1">
                <a:latin typeface="Segoe UI" panose="020B0502040204020203" pitchFamily="34" charset="0"/>
                <a:cs typeface="Segoe UI" panose="020B0502040204020203" pitchFamily="34" charset="0"/>
              </a:rPr>
              <a:t>Easier</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to</a:t>
            </a:r>
            <a:r>
              <a:rPr lang="nl-BE" dirty="0">
                <a:latin typeface="Segoe UI" panose="020B0502040204020203" pitchFamily="34" charset="0"/>
                <a:cs typeface="Segoe UI" panose="020B0502040204020203" pitchFamily="34" charset="0"/>
              </a:rPr>
              <a:t> pinpoint a performance bottleneck in </a:t>
            </a:r>
            <a:r>
              <a:rPr lang="nl-BE" dirty="0" err="1">
                <a:latin typeface="Segoe UI" panose="020B0502040204020203" pitchFamily="34" charset="0"/>
                <a:cs typeface="Segoe UI" panose="020B0502040204020203" pitchFamily="34" charset="0"/>
              </a:rPr>
              <a:t>the</a:t>
            </a:r>
            <a:r>
              <a:rPr lang="nl-BE" dirty="0">
                <a:latin typeface="Segoe UI" panose="020B0502040204020203" pitchFamily="34" charset="0"/>
                <a:cs typeface="Segoe UI" panose="020B0502040204020203" pitchFamily="34" charset="0"/>
              </a:rPr>
              <a:t> system</a:t>
            </a:r>
          </a:p>
          <a:p>
            <a:pPr lvl="1" algn="just"/>
            <a:r>
              <a:rPr lang="nl-BE" dirty="0" err="1">
                <a:latin typeface="Segoe UI" panose="020B0502040204020203" pitchFamily="34" charset="0"/>
                <a:cs typeface="Segoe UI" panose="020B0502040204020203" pitchFamily="34" charset="0"/>
              </a:rPr>
              <a:t>Easier</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to</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scale</a:t>
            </a:r>
            <a:r>
              <a:rPr lang="nl-BE" dirty="0">
                <a:latin typeface="Segoe UI" panose="020B0502040204020203" pitchFamily="34" charset="0"/>
                <a:cs typeface="Segoe UI" panose="020B0502040204020203" pitchFamily="34" charset="0"/>
              </a:rPr>
              <a:t> out</a:t>
            </a:r>
          </a:p>
          <a:p>
            <a:pPr algn="just"/>
            <a:r>
              <a:rPr lang="nl-BE" dirty="0" err="1">
                <a:latin typeface="Segoe UI" panose="020B0502040204020203" pitchFamily="34" charset="0"/>
                <a:cs typeface="Segoe UI" panose="020B0502040204020203" pitchFamily="34" charset="0"/>
              </a:rPr>
              <a:t>Increased</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manageability</a:t>
            </a:r>
            <a:endParaRPr lang="nl-BE" dirty="0">
              <a:latin typeface="Segoe UI" panose="020B0502040204020203" pitchFamily="34" charset="0"/>
              <a:cs typeface="Segoe UI" panose="020B0502040204020203" pitchFamily="34" charset="0"/>
            </a:endParaRPr>
          </a:p>
          <a:p>
            <a:pPr lvl="1" algn="just"/>
            <a:r>
              <a:rPr lang="nl-BE" dirty="0" err="1">
                <a:latin typeface="Segoe UI" panose="020B0502040204020203" pitchFamily="34" charset="0"/>
                <a:cs typeface="Segoe UI" panose="020B0502040204020203" pitchFamily="34" charset="0"/>
              </a:rPr>
              <a:t>Easier</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to</a:t>
            </a:r>
            <a:r>
              <a:rPr lang="nl-BE" dirty="0">
                <a:latin typeface="Segoe UI" panose="020B0502040204020203" pitchFamily="34" charset="0"/>
                <a:cs typeface="Segoe UI" panose="020B0502040204020203" pitchFamily="34" charset="0"/>
              </a:rPr>
              <a:t> upgrade part of </a:t>
            </a:r>
            <a:r>
              <a:rPr lang="nl-BE" dirty="0" err="1">
                <a:latin typeface="Segoe UI" panose="020B0502040204020203" pitchFamily="34" charset="0"/>
                <a:cs typeface="Segoe UI" panose="020B0502040204020203" pitchFamily="34" charset="0"/>
              </a:rPr>
              <a:t>the</a:t>
            </a:r>
            <a:r>
              <a:rPr lang="nl-BE" dirty="0">
                <a:latin typeface="Segoe UI" panose="020B0502040204020203" pitchFamily="34" charset="0"/>
                <a:cs typeface="Segoe UI" panose="020B0502040204020203" pitchFamily="34" charset="0"/>
              </a:rPr>
              <a:t> system in </a:t>
            </a:r>
            <a:r>
              <a:rPr lang="nl-BE" dirty="0" err="1">
                <a:latin typeface="Segoe UI" panose="020B0502040204020203" pitchFamily="34" charset="0"/>
                <a:cs typeface="Segoe UI" panose="020B0502040204020203" pitchFamily="34" charset="0"/>
              </a:rPr>
              <a:t>isolation</a:t>
            </a:r>
            <a:endParaRPr lang="nl-BE" dirty="0">
              <a:latin typeface="Segoe UI" panose="020B0502040204020203" pitchFamily="34" charset="0"/>
              <a:cs typeface="Segoe UI" panose="020B0502040204020203" pitchFamily="34" charset="0"/>
            </a:endParaRPr>
          </a:p>
          <a:p>
            <a:pPr lvl="1" algn="just"/>
            <a:r>
              <a:rPr lang="nl-BE" dirty="0" err="1">
                <a:latin typeface="Segoe UI" panose="020B0502040204020203" pitchFamily="34" charset="0"/>
                <a:cs typeface="Segoe UI" panose="020B0502040204020203" pitchFamily="34" charset="0"/>
              </a:rPr>
              <a:t>Easier</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to</a:t>
            </a:r>
            <a:r>
              <a:rPr lang="nl-BE" dirty="0">
                <a:latin typeface="Segoe UI" panose="020B0502040204020203" pitchFamily="34" charset="0"/>
                <a:cs typeface="Segoe UI" panose="020B0502040204020203" pitchFamily="34" charset="0"/>
              </a:rPr>
              <a:t> do feature-updates</a:t>
            </a:r>
          </a:p>
          <a:p>
            <a:pPr algn="just"/>
            <a:r>
              <a:rPr lang="nl-BE" dirty="0" err="1">
                <a:latin typeface="Segoe UI" panose="020B0502040204020203" pitchFamily="34" charset="0"/>
                <a:cs typeface="Segoe UI" panose="020B0502040204020203" pitchFamily="34" charset="0"/>
              </a:rPr>
              <a:t>Increased</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velocity</a:t>
            </a:r>
            <a:endParaRPr lang="nl-BE" dirty="0">
              <a:latin typeface="Segoe UI" panose="020B0502040204020203" pitchFamily="34" charset="0"/>
              <a:cs typeface="Segoe UI" panose="020B0502040204020203" pitchFamily="34" charset="0"/>
            </a:endParaRPr>
          </a:p>
          <a:p>
            <a:pPr lvl="1" algn="just"/>
            <a:r>
              <a:rPr lang="nl-BE" dirty="0" err="1">
                <a:latin typeface="Segoe UI" panose="020B0502040204020203" pitchFamily="34" charset="0"/>
                <a:cs typeface="Segoe UI" panose="020B0502040204020203" pitchFamily="34" charset="0"/>
              </a:rPr>
              <a:t>Easier</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to</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scale</a:t>
            </a:r>
            <a:r>
              <a:rPr lang="nl-BE" dirty="0">
                <a:latin typeface="Segoe UI" panose="020B0502040204020203" pitchFamily="34" charset="0"/>
                <a:cs typeface="Segoe UI" panose="020B0502040204020203" pitchFamily="34" charset="0"/>
              </a:rPr>
              <a:t> out teams</a:t>
            </a:r>
          </a:p>
          <a:p>
            <a:pPr algn="just"/>
            <a:r>
              <a:rPr lang="nl-BE" dirty="0" err="1">
                <a:latin typeface="Segoe UI" panose="020B0502040204020203" pitchFamily="34" charset="0"/>
                <a:cs typeface="Segoe UI" panose="020B0502040204020203" pitchFamily="34" charset="0"/>
              </a:rPr>
              <a:t>Increased</a:t>
            </a:r>
            <a:r>
              <a:rPr lang="nl-BE" dirty="0">
                <a:latin typeface="Segoe UI" panose="020B0502040204020203" pitchFamily="34" charset="0"/>
                <a:cs typeface="Segoe UI" panose="020B0502040204020203" pitchFamily="34" charset="0"/>
              </a:rPr>
              <a:t> flexibility</a:t>
            </a:r>
          </a:p>
          <a:p>
            <a:pPr lvl="1" algn="just"/>
            <a:r>
              <a:rPr lang="nl-BE" dirty="0" err="1">
                <a:latin typeface="Segoe UI" panose="020B0502040204020203" pitchFamily="34" charset="0"/>
                <a:cs typeface="Segoe UI" panose="020B0502040204020203" pitchFamily="34" charset="0"/>
              </a:rPr>
              <a:t>Easier</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to</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use</a:t>
            </a:r>
            <a:r>
              <a:rPr lang="nl-BE" dirty="0">
                <a:latin typeface="Segoe UI" panose="020B0502040204020203" pitchFamily="34" charset="0"/>
                <a:cs typeface="Segoe UI" panose="020B0502040204020203" pitchFamily="34" charset="0"/>
              </a:rPr>
              <a:t> different </a:t>
            </a:r>
            <a:r>
              <a:rPr lang="nl-BE" dirty="0" err="1">
                <a:latin typeface="Segoe UI" panose="020B0502040204020203" pitchFamily="34" charset="0"/>
                <a:cs typeface="Segoe UI" panose="020B0502040204020203" pitchFamily="34" charset="0"/>
              </a:rPr>
              <a:t>technologies</a:t>
            </a:r>
            <a:endParaRPr lang="nl-BE" dirty="0">
              <a:latin typeface="Segoe UI" panose="020B0502040204020203" pitchFamily="34" charset="0"/>
              <a:cs typeface="Segoe UI" panose="020B0502040204020203" pitchFamily="34" charset="0"/>
            </a:endParaRPr>
          </a:p>
          <a:p>
            <a:pPr lvl="1" algn="just"/>
            <a:r>
              <a:rPr lang="nl-BE" dirty="0" err="1">
                <a:latin typeface="Segoe UI" panose="020B0502040204020203" pitchFamily="34" charset="0"/>
                <a:cs typeface="Segoe UI" panose="020B0502040204020203" pitchFamily="34" charset="0"/>
              </a:rPr>
              <a:t>Easier</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to</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use</a:t>
            </a:r>
            <a:r>
              <a:rPr lang="nl-BE" dirty="0">
                <a:latin typeface="Segoe UI" panose="020B0502040204020203" pitchFamily="34" charset="0"/>
                <a:cs typeface="Segoe UI" panose="020B0502040204020203" pitchFamily="34" charset="0"/>
              </a:rPr>
              <a:t> different </a:t>
            </a:r>
            <a:r>
              <a:rPr lang="nl-BE" dirty="0" err="1">
                <a:latin typeface="Segoe UI" panose="020B0502040204020203" pitchFamily="34" charset="0"/>
                <a:cs typeface="Segoe UI" panose="020B0502040204020203" pitchFamily="34" charset="0"/>
              </a:rPr>
              <a:t>programming</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languages</a:t>
            </a:r>
            <a:endParaRPr lang="nl-BE" dirty="0">
              <a:latin typeface="Segoe UI" panose="020B0502040204020203" pitchFamily="34" charset="0"/>
              <a:cs typeface="Segoe UI" panose="020B0502040204020203" pitchFamily="34" charset="0"/>
            </a:endParaRPr>
          </a:p>
          <a:p>
            <a:pPr algn="just"/>
            <a:endParaRPr lang="nl-BE" dirty="0">
              <a:latin typeface="Segoe UI" panose="020B0502040204020203" pitchFamily="34" charset="0"/>
              <a:cs typeface="Segoe UI" panose="020B0502040204020203" pitchFamily="34" charset="0"/>
            </a:endParaRPr>
          </a:p>
          <a:p>
            <a:pPr lvl="1" algn="just"/>
            <a:endParaRPr lang="nl-BE"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88579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err="1"/>
              <a:t>Should</a:t>
            </a:r>
            <a:r>
              <a:rPr lang="nl-BE" dirty="0"/>
              <a:t> </a:t>
            </a:r>
            <a:r>
              <a:rPr lang="nl-BE" dirty="0" err="1"/>
              <a:t>you</a:t>
            </a:r>
            <a:r>
              <a:rPr lang="nl-BE" dirty="0"/>
              <a:t> </a:t>
            </a:r>
            <a:r>
              <a:rPr lang="nl-BE" dirty="0" err="1"/>
              <a:t>use</a:t>
            </a:r>
            <a:r>
              <a:rPr lang="nl-BE" dirty="0"/>
              <a:t> Microservices?</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p:txBody>
          <a:bodyPr>
            <a:normAutofit/>
          </a:bodyPr>
          <a:lstStyle/>
          <a:p>
            <a:pPr algn="just"/>
            <a:r>
              <a:rPr lang="nl-BE" dirty="0">
                <a:latin typeface="Segoe UI" panose="020B0502040204020203" pitchFamily="34" charset="0"/>
                <a:cs typeface="Segoe UI" panose="020B0502040204020203" pitchFamily="34" charset="0"/>
              </a:rPr>
              <a:t>Large </a:t>
            </a:r>
            <a:r>
              <a:rPr lang="nl-BE" dirty="0" err="1">
                <a:latin typeface="Segoe UI" panose="020B0502040204020203" pitchFamily="34" charset="0"/>
                <a:cs typeface="Segoe UI" panose="020B0502040204020203" pitchFamily="34" charset="0"/>
              </a:rPr>
              <a:t>applications</a:t>
            </a:r>
            <a:endParaRPr lang="nl-BE" dirty="0">
              <a:latin typeface="Segoe UI" panose="020B0502040204020203" pitchFamily="34" charset="0"/>
              <a:cs typeface="Segoe UI" panose="020B0502040204020203" pitchFamily="34" charset="0"/>
            </a:endParaRPr>
          </a:p>
          <a:p>
            <a:pPr lvl="1" algn="just"/>
            <a:r>
              <a:rPr lang="nl-BE" dirty="0" err="1">
                <a:latin typeface="Segoe UI" panose="020B0502040204020203" pitchFamily="34" charset="0"/>
                <a:cs typeface="Segoe UI" panose="020B0502040204020203" pitchFamily="34" charset="0"/>
              </a:rPr>
              <a:t>That</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can</a:t>
            </a:r>
            <a:r>
              <a:rPr lang="nl-BE" dirty="0">
                <a:latin typeface="Segoe UI" panose="020B0502040204020203" pitchFamily="34" charset="0"/>
                <a:cs typeface="Segoe UI" panose="020B0502040204020203" pitchFamily="34" charset="0"/>
              </a:rPr>
              <a:t>) have </a:t>
            </a:r>
            <a:r>
              <a:rPr lang="nl-BE" dirty="0" err="1">
                <a:latin typeface="Segoe UI" panose="020B0502040204020203" pitchFamily="34" charset="0"/>
                <a:cs typeface="Segoe UI" panose="020B0502040204020203" pitchFamily="34" charset="0"/>
              </a:rPr>
              <a:t>clear</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defined</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boundaries</a:t>
            </a:r>
            <a:endParaRPr lang="nl-BE" dirty="0">
              <a:latin typeface="Segoe UI" panose="020B0502040204020203" pitchFamily="34" charset="0"/>
              <a:cs typeface="Segoe UI" panose="020B0502040204020203" pitchFamily="34" charset="0"/>
            </a:endParaRPr>
          </a:p>
          <a:p>
            <a:pPr lvl="1" algn="just"/>
            <a:r>
              <a:rPr lang="nl-BE" dirty="0" err="1">
                <a:latin typeface="Segoe UI" panose="020B0502040204020203" pitchFamily="34" charset="0"/>
                <a:cs typeface="Segoe UI" panose="020B0502040204020203" pitchFamily="34" charset="0"/>
              </a:rPr>
              <a:t>That</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should</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be</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scalable</a:t>
            </a:r>
            <a:endParaRPr lang="nl-BE" dirty="0">
              <a:latin typeface="Segoe UI" panose="020B0502040204020203" pitchFamily="34" charset="0"/>
              <a:cs typeface="Segoe UI" panose="020B0502040204020203" pitchFamily="34" charset="0"/>
            </a:endParaRPr>
          </a:p>
          <a:p>
            <a:pPr algn="just"/>
            <a:r>
              <a:rPr lang="nl-BE" dirty="0">
                <a:latin typeface="Segoe UI" panose="020B0502040204020203" pitchFamily="34" charset="0"/>
                <a:cs typeface="Segoe UI" panose="020B0502040204020203" pitchFamily="34" charset="0"/>
              </a:rPr>
              <a:t>Large teams</a:t>
            </a:r>
          </a:p>
          <a:p>
            <a:pPr lvl="1" algn="just"/>
            <a:r>
              <a:rPr lang="nl-BE" dirty="0" err="1">
                <a:latin typeface="Segoe UI" panose="020B0502040204020203" pitchFamily="34" charset="0"/>
                <a:cs typeface="Segoe UI" panose="020B0502040204020203" pitchFamily="34" charset="0"/>
              </a:rPr>
              <a:t>Than</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can</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work</a:t>
            </a:r>
            <a:r>
              <a:rPr lang="nl-BE" dirty="0">
                <a:latin typeface="Segoe UI" panose="020B0502040204020203" pitchFamily="34" charset="0"/>
                <a:cs typeface="Segoe UI" panose="020B0502040204020203" pitchFamily="34" charset="0"/>
              </a:rPr>
              <a:t> on different </a:t>
            </a:r>
            <a:r>
              <a:rPr lang="nl-BE" dirty="0" err="1">
                <a:latin typeface="Segoe UI" panose="020B0502040204020203" pitchFamily="34" charset="0"/>
                <a:cs typeface="Segoe UI" panose="020B0502040204020203" pitchFamily="34" charset="0"/>
              </a:rPr>
              <a:t>parts</a:t>
            </a:r>
            <a:r>
              <a:rPr lang="nl-BE" dirty="0">
                <a:latin typeface="Segoe UI" panose="020B0502040204020203" pitchFamily="34" charset="0"/>
                <a:cs typeface="Segoe UI" panose="020B0502040204020203" pitchFamily="34" charset="0"/>
              </a:rPr>
              <a:t> of </a:t>
            </a:r>
            <a:r>
              <a:rPr lang="nl-BE" dirty="0" err="1">
                <a:latin typeface="Segoe UI" panose="020B0502040204020203" pitchFamily="34" charset="0"/>
                <a:cs typeface="Segoe UI" panose="020B0502040204020203" pitchFamily="34" charset="0"/>
              </a:rPr>
              <a:t>the</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application</a:t>
            </a:r>
            <a:r>
              <a:rPr lang="nl-BE" dirty="0">
                <a:latin typeface="Segoe UI" panose="020B0502040204020203" pitchFamily="34" charset="0"/>
                <a:cs typeface="Segoe UI" panose="020B0502040204020203" pitchFamily="34" charset="0"/>
              </a:rPr>
              <a:t> in parallel</a:t>
            </a:r>
          </a:p>
          <a:p>
            <a:pPr lvl="1" algn="just"/>
            <a:r>
              <a:rPr lang="nl-BE" dirty="0" err="1">
                <a:latin typeface="Segoe UI" panose="020B0502040204020203" pitchFamily="34" charset="0"/>
                <a:cs typeface="Segoe UI" panose="020B0502040204020203" pitchFamily="34" charset="0"/>
              </a:rPr>
              <a:t>To</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increase</a:t>
            </a:r>
            <a:r>
              <a:rPr lang="nl-BE" dirty="0">
                <a:latin typeface="Segoe UI" panose="020B0502040204020203" pitchFamily="34" charset="0"/>
                <a:cs typeface="Segoe UI" panose="020B0502040204020203" pitchFamily="34" charset="0"/>
              </a:rPr>
              <a:t> flexibility </a:t>
            </a:r>
            <a:r>
              <a:rPr lang="nl-BE" dirty="0" err="1">
                <a:latin typeface="Segoe UI" panose="020B0502040204020203" pitchFamily="34" charset="0"/>
                <a:cs typeface="Segoe UI" panose="020B0502040204020203" pitchFamily="34" charset="0"/>
              </a:rPr>
              <a:t>and</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velocity</a:t>
            </a:r>
            <a:endParaRPr lang="nl-BE" dirty="0">
              <a:latin typeface="Segoe UI" panose="020B0502040204020203" pitchFamily="34" charset="0"/>
              <a:cs typeface="Segoe UI" panose="020B0502040204020203" pitchFamily="34" charset="0"/>
            </a:endParaRPr>
          </a:p>
          <a:p>
            <a:pPr lvl="1" algn="just"/>
            <a:endParaRPr lang="nl-BE" dirty="0">
              <a:latin typeface="Segoe UI" panose="020B0502040204020203" pitchFamily="34" charset="0"/>
              <a:cs typeface="Segoe UI" panose="020B0502040204020203" pitchFamily="34" charset="0"/>
            </a:endParaRPr>
          </a:p>
        </p:txBody>
      </p:sp>
      <p:sp>
        <p:nvSpPr>
          <p:cNvPr id="2" name="Tekstvak 1">
            <a:extLst>
              <a:ext uri="{FF2B5EF4-FFF2-40B4-BE49-F238E27FC236}">
                <a16:creationId xmlns:a16="http://schemas.microsoft.com/office/drawing/2014/main" id="{BCD5F990-6A19-4B20-8468-67DD6B4CF98D}"/>
              </a:ext>
            </a:extLst>
          </p:cNvPr>
          <p:cNvSpPr txBox="1"/>
          <p:nvPr/>
        </p:nvSpPr>
        <p:spPr>
          <a:xfrm>
            <a:off x="414779" y="4730413"/>
            <a:ext cx="2691763" cy="1446550"/>
          </a:xfrm>
          <a:prstGeom prst="rect">
            <a:avLst/>
          </a:prstGeom>
          <a:noFill/>
        </p:spPr>
        <p:txBody>
          <a:bodyPr wrap="none" rtlCol="0">
            <a:spAutoFit/>
          </a:bodyPr>
          <a:lstStyle/>
          <a:p>
            <a:r>
              <a:rPr lang="nl-BE" sz="8800" dirty="0">
                <a:solidFill>
                  <a:schemeClr val="accent6">
                    <a:lumMod val="50000"/>
                  </a:schemeClr>
                </a:solidFill>
                <a:latin typeface="Arial Black" panose="020B0A04020102020204" pitchFamily="34" charset="0"/>
              </a:rPr>
              <a:t>YES</a:t>
            </a:r>
          </a:p>
        </p:txBody>
      </p:sp>
    </p:spTree>
    <p:extLst>
      <p:ext uri="{BB962C8B-B14F-4D97-AF65-F5344CB8AC3E}">
        <p14:creationId xmlns:p14="http://schemas.microsoft.com/office/powerpoint/2010/main" val="558305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a:t>Cloud Native Technologies</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a:xfrm>
            <a:off x="838200" y="1825625"/>
            <a:ext cx="9575800" cy="4351338"/>
          </a:xfrm>
        </p:spPr>
        <p:txBody>
          <a:bodyPr>
            <a:normAutofit fontScale="92500" lnSpcReduction="20000"/>
          </a:bodyPr>
          <a:lstStyle/>
          <a:p>
            <a:pPr marL="0" indent="0" algn="just">
              <a:buNone/>
            </a:pPr>
            <a:r>
              <a:rPr lang="en-US" dirty="0">
                <a:latin typeface="+mj-lt"/>
                <a:cs typeface="Segoe UI" panose="020B0502040204020203" pitchFamily="34" charset="0"/>
              </a:rPr>
              <a:t>Cloud native technologies empower organizations to build and run scalable applications in modern, dynamic environments such as public, private, and hybrid clouds. Containers, service meshes, microservices, immutable infrastructure, and declarative APIs exemplify this approach.</a:t>
            </a:r>
          </a:p>
          <a:p>
            <a:pPr marL="0" indent="0" algn="just">
              <a:buNone/>
            </a:pPr>
            <a:r>
              <a:rPr lang="en-US" dirty="0">
                <a:latin typeface="+mj-lt"/>
                <a:cs typeface="Segoe UI" panose="020B0502040204020203" pitchFamily="34" charset="0"/>
              </a:rPr>
              <a:t>These techniques enable loosely coupled systems that are resilient, manageable, and observable. Combined with robust automation, they allow engineers to make high-impact changes frequently and predictably with minimal toil.</a:t>
            </a:r>
          </a:p>
          <a:p>
            <a:pPr marL="0" indent="0" algn="just">
              <a:buNone/>
            </a:pPr>
            <a:r>
              <a:rPr lang="en-US" dirty="0">
                <a:latin typeface="+mj-lt"/>
                <a:cs typeface="Segoe UI" panose="020B0502040204020203" pitchFamily="34" charset="0"/>
              </a:rPr>
              <a:t>The Cloud Native Computing Foundation seeks to drive adoption of this paradigm by fostering and sustaining an ecosystem of open source, vendor-neutral projects. We democratize state-of-the-art patterns to make these innovations accessible for everyone.</a:t>
            </a:r>
          </a:p>
          <a:p>
            <a:pPr marL="0" indent="0" algn="just">
              <a:buNone/>
            </a:pPr>
            <a:endParaRPr lang="nl-BE" dirty="0">
              <a:latin typeface="+mj-lt"/>
              <a:cs typeface="Segoe UI" panose="020B0502040204020203" pitchFamily="34" charset="0"/>
            </a:endParaRPr>
          </a:p>
        </p:txBody>
      </p:sp>
    </p:spTree>
    <p:extLst>
      <p:ext uri="{BB962C8B-B14F-4D97-AF65-F5344CB8AC3E}">
        <p14:creationId xmlns:p14="http://schemas.microsoft.com/office/powerpoint/2010/main" val="3445612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err="1"/>
              <a:t>Should</a:t>
            </a:r>
            <a:r>
              <a:rPr lang="nl-BE" dirty="0"/>
              <a:t> </a:t>
            </a:r>
            <a:r>
              <a:rPr lang="nl-BE" dirty="0" err="1"/>
              <a:t>you</a:t>
            </a:r>
            <a:r>
              <a:rPr lang="nl-BE" dirty="0"/>
              <a:t> </a:t>
            </a:r>
            <a:r>
              <a:rPr lang="nl-BE" dirty="0" err="1"/>
              <a:t>use</a:t>
            </a:r>
            <a:r>
              <a:rPr lang="nl-BE" dirty="0"/>
              <a:t> Microservices?</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p:txBody>
          <a:bodyPr>
            <a:normAutofit/>
          </a:bodyPr>
          <a:lstStyle/>
          <a:p>
            <a:pPr algn="just"/>
            <a:r>
              <a:rPr lang="nl-BE" dirty="0">
                <a:latin typeface="Segoe UI" panose="020B0502040204020203" pitchFamily="34" charset="0"/>
                <a:cs typeface="Segoe UI" panose="020B0502040204020203" pitchFamily="34" charset="0"/>
              </a:rPr>
              <a:t>Small or </a:t>
            </a:r>
            <a:r>
              <a:rPr lang="nl-BE" dirty="0" err="1">
                <a:latin typeface="Segoe UI" panose="020B0502040204020203" pitchFamily="34" charset="0"/>
                <a:cs typeface="Segoe UI" panose="020B0502040204020203" pitchFamily="34" charset="0"/>
              </a:rPr>
              <a:t>lightweight</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applications</a:t>
            </a:r>
            <a:endParaRPr lang="nl-BE" dirty="0">
              <a:latin typeface="Segoe UI" panose="020B0502040204020203" pitchFamily="34" charset="0"/>
              <a:cs typeface="Segoe UI" panose="020B0502040204020203" pitchFamily="34" charset="0"/>
            </a:endParaRPr>
          </a:p>
          <a:p>
            <a:pPr algn="just"/>
            <a:r>
              <a:rPr lang="nl-BE" dirty="0">
                <a:latin typeface="Segoe UI" panose="020B0502040204020203" pitchFamily="34" charset="0"/>
                <a:cs typeface="Segoe UI" panose="020B0502040204020203" pitchFamily="34" charset="0"/>
              </a:rPr>
              <a:t>Distributed </a:t>
            </a:r>
            <a:r>
              <a:rPr lang="nl-BE" dirty="0" err="1">
                <a:latin typeface="Segoe UI" panose="020B0502040204020203" pitchFamily="34" charset="0"/>
                <a:cs typeface="Segoe UI" panose="020B0502040204020203" pitchFamily="34" charset="0"/>
              </a:rPr>
              <a:t>applications</a:t>
            </a:r>
            <a:r>
              <a:rPr lang="nl-BE" dirty="0">
                <a:latin typeface="Segoe UI" panose="020B0502040204020203" pitchFamily="34" charset="0"/>
                <a:cs typeface="Segoe UI" panose="020B0502040204020203" pitchFamily="34" charset="0"/>
              </a:rPr>
              <a:t> are hard</a:t>
            </a:r>
          </a:p>
          <a:p>
            <a:pPr lvl="1" algn="just"/>
            <a:r>
              <a:rPr lang="nl-BE" dirty="0">
                <a:latin typeface="Segoe UI" panose="020B0502040204020203" pitchFamily="34" charset="0"/>
                <a:cs typeface="Segoe UI" panose="020B0502040204020203" pitchFamily="34" charset="0"/>
              </a:rPr>
              <a:t>More </a:t>
            </a:r>
            <a:r>
              <a:rPr lang="nl-BE" dirty="0" err="1">
                <a:latin typeface="Segoe UI" panose="020B0502040204020203" pitchFamily="34" charset="0"/>
                <a:cs typeface="Segoe UI" panose="020B0502040204020203" pitchFamily="34" charset="0"/>
              </a:rPr>
              <a:t>chances</a:t>
            </a:r>
            <a:r>
              <a:rPr lang="nl-BE" dirty="0">
                <a:latin typeface="Segoe UI" panose="020B0502040204020203" pitchFamily="34" charset="0"/>
                <a:cs typeface="Segoe UI" panose="020B0502040204020203" pitchFamily="34" charset="0"/>
              </a:rPr>
              <a:t> of </a:t>
            </a:r>
            <a:r>
              <a:rPr lang="nl-BE" dirty="0" err="1">
                <a:latin typeface="Segoe UI" panose="020B0502040204020203" pitchFamily="34" charset="0"/>
                <a:cs typeface="Segoe UI" panose="020B0502040204020203" pitchFamily="34" charset="0"/>
              </a:rPr>
              <a:t>failing</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parts</a:t>
            </a:r>
            <a:endParaRPr lang="nl-BE" dirty="0">
              <a:latin typeface="Segoe UI" panose="020B0502040204020203" pitchFamily="34" charset="0"/>
              <a:cs typeface="Segoe UI" panose="020B0502040204020203" pitchFamily="34" charset="0"/>
            </a:endParaRPr>
          </a:p>
          <a:p>
            <a:pPr lvl="1" algn="just"/>
            <a:r>
              <a:rPr lang="nl-BE" dirty="0">
                <a:latin typeface="Segoe UI" panose="020B0502040204020203" pitchFamily="34" charset="0"/>
                <a:cs typeface="Segoe UI" panose="020B0502040204020203" pitchFamily="34" charset="0"/>
              </a:rPr>
              <a:t>Harder </a:t>
            </a:r>
            <a:r>
              <a:rPr lang="nl-BE" dirty="0" err="1">
                <a:latin typeface="Segoe UI" panose="020B0502040204020203" pitchFamily="34" charset="0"/>
                <a:cs typeface="Segoe UI" panose="020B0502040204020203" pitchFamily="34" charset="0"/>
              </a:rPr>
              <a:t>to</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work</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together</a:t>
            </a:r>
            <a:r>
              <a:rPr lang="nl-BE" dirty="0">
                <a:latin typeface="Segoe UI" panose="020B0502040204020203" pitchFamily="34" charset="0"/>
                <a:cs typeface="Segoe UI" panose="020B0502040204020203" pitchFamily="34" charset="0"/>
              </a:rPr>
              <a:t> as a team</a:t>
            </a:r>
          </a:p>
          <a:p>
            <a:pPr lvl="1" algn="just"/>
            <a:r>
              <a:rPr lang="nl-BE" dirty="0">
                <a:latin typeface="Segoe UI" panose="020B0502040204020203" pitchFamily="34" charset="0"/>
                <a:cs typeface="Segoe UI" panose="020B0502040204020203" pitchFamily="34" charset="0"/>
              </a:rPr>
              <a:t>More </a:t>
            </a:r>
            <a:r>
              <a:rPr lang="nl-BE" dirty="0" err="1">
                <a:latin typeface="Segoe UI" panose="020B0502040204020203" pitchFamily="34" charset="0"/>
                <a:cs typeface="Segoe UI" panose="020B0502040204020203" pitchFamily="34" charset="0"/>
              </a:rPr>
              <a:t>communication</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needed</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between</a:t>
            </a:r>
            <a:r>
              <a:rPr lang="nl-BE" dirty="0">
                <a:latin typeface="Segoe UI" panose="020B0502040204020203" pitchFamily="34" charset="0"/>
                <a:cs typeface="Segoe UI" panose="020B0502040204020203" pitchFamily="34" charset="0"/>
              </a:rPr>
              <a:t> different teams</a:t>
            </a:r>
          </a:p>
          <a:p>
            <a:pPr algn="just"/>
            <a:r>
              <a:rPr lang="nl-BE" dirty="0" err="1">
                <a:latin typeface="Segoe UI" panose="020B0502040204020203" pitchFamily="34" charset="0"/>
                <a:cs typeface="Segoe UI" panose="020B0502040204020203" pitchFamily="34" charset="0"/>
              </a:rPr>
              <a:t>Difficult</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to</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define</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boundaries</a:t>
            </a:r>
            <a:endParaRPr lang="en-GB" dirty="0">
              <a:latin typeface="Segoe UI" panose="020B0502040204020203" pitchFamily="34" charset="0"/>
              <a:cs typeface="Segoe UI" panose="020B0502040204020203" pitchFamily="34" charset="0"/>
            </a:endParaRPr>
          </a:p>
          <a:p>
            <a:pPr lvl="1" algn="just"/>
            <a:endParaRPr lang="nl-BE" dirty="0">
              <a:latin typeface="Segoe UI" panose="020B0502040204020203" pitchFamily="34" charset="0"/>
              <a:cs typeface="Segoe UI" panose="020B0502040204020203" pitchFamily="34" charset="0"/>
            </a:endParaRPr>
          </a:p>
        </p:txBody>
      </p:sp>
      <p:sp>
        <p:nvSpPr>
          <p:cNvPr id="2" name="Tekstvak 1">
            <a:extLst>
              <a:ext uri="{FF2B5EF4-FFF2-40B4-BE49-F238E27FC236}">
                <a16:creationId xmlns:a16="http://schemas.microsoft.com/office/drawing/2014/main" id="{BCD5F990-6A19-4B20-8468-67DD6B4CF98D}"/>
              </a:ext>
            </a:extLst>
          </p:cNvPr>
          <p:cNvSpPr txBox="1"/>
          <p:nvPr/>
        </p:nvSpPr>
        <p:spPr>
          <a:xfrm>
            <a:off x="414779" y="4730413"/>
            <a:ext cx="2063385" cy="1446550"/>
          </a:xfrm>
          <a:prstGeom prst="rect">
            <a:avLst/>
          </a:prstGeom>
          <a:noFill/>
        </p:spPr>
        <p:txBody>
          <a:bodyPr wrap="none" rtlCol="0">
            <a:spAutoFit/>
          </a:bodyPr>
          <a:lstStyle/>
          <a:p>
            <a:r>
              <a:rPr lang="nl-BE" sz="8800" dirty="0">
                <a:solidFill>
                  <a:srgbClr val="C00000"/>
                </a:solidFill>
                <a:latin typeface="Arial Black" panose="020B0A04020102020204" pitchFamily="34" charset="0"/>
              </a:rPr>
              <a:t>NO</a:t>
            </a:r>
          </a:p>
        </p:txBody>
      </p:sp>
    </p:spTree>
    <p:extLst>
      <p:ext uri="{BB962C8B-B14F-4D97-AF65-F5344CB8AC3E}">
        <p14:creationId xmlns:p14="http://schemas.microsoft.com/office/powerpoint/2010/main" val="184722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inhoud 6">
            <a:extLst>
              <a:ext uri="{FF2B5EF4-FFF2-40B4-BE49-F238E27FC236}">
                <a16:creationId xmlns:a16="http://schemas.microsoft.com/office/drawing/2014/main" id="{4015B627-BF31-4A27-A5B3-791BA3FB54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257528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a:t>.NET </a:t>
            </a:r>
            <a:r>
              <a:rPr lang="nl-BE" dirty="0" err="1"/>
              <a:t>Core</a:t>
            </a:r>
            <a:r>
              <a:rPr lang="nl-BE" dirty="0"/>
              <a:t> </a:t>
            </a:r>
            <a:r>
              <a:rPr lang="nl-BE" dirty="0" err="1"/>
              <a:t>to</a:t>
            </a:r>
            <a:r>
              <a:rPr lang="nl-BE" dirty="0"/>
              <a:t> </a:t>
            </a:r>
            <a:r>
              <a:rPr lang="nl-BE" dirty="0" err="1"/>
              <a:t>develop</a:t>
            </a:r>
            <a:r>
              <a:rPr lang="nl-BE" dirty="0"/>
              <a:t> Microservices</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p:txBody>
          <a:bodyPr>
            <a:normAutofit/>
          </a:bodyPr>
          <a:lstStyle/>
          <a:p>
            <a:pPr algn="just"/>
            <a:r>
              <a:rPr lang="nl-BE" dirty="0">
                <a:latin typeface="Segoe UI" panose="020B0502040204020203" pitchFamily="34" charset="0"/>
                <a:cs typeface="Segoe UI" panose="020B0502040204020203" pitchFamily="34" charset="0"/>
              </a:rPr>
              <a:t>ASP.NET </a:t>
            </a:r>
            <a:r>
              <a:rPr lang="nl-BE" dirty="0" err="1">
                <a:latin typeface="Segoe UI" panose="020B0502040204020203" pitchFamily="34" charset="0"/>
                <a:cs typeface="Segoe UI" panose="020B0502040204020203" pitchFamily="34" charset="0"/>
              </a:rPr>
              <a:t>Core</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WebApi</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for</a:t>
            </a:r>
            <a:r>
              <a:rPr lang="nl-BE" dirty="0">
                <a:latin typeface="Segoe UI" panose="020B0502040204020203" pitchFamily="34" charset="0"/>
                <a:cs typeface="Segoe UI" panose="020B0502040204020203" pitchFamily="34" charset="0"/>
              </a:rPr>
              <a:t> HTTP &amp; JSON </a:t>
            </a:r>
            <a:r>
              <a:rPr lang="nl-BE" dirty="0" err="1">
                <a:latin typeface="Segoe UI" panose="020B0502040204020203" pitchFamily="34" charset="0"/>
                <a:cs typeface="Segoe UI" panose="020B0502040204020203" pitchFamily="34" charset="0"/>
              </a:rPr>
              <a:t>based</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communication</a:t>
            </a:r>
            <a:endParaRPr lang="nl-BE" dirty="0">
              <a:latin typeface="Segoe UI" panose="020B0502040204020203" pitchFamily="34" charset="0"/>
              <a:cs typeface="Segoe UI" panose="020B0502040204020203" pitchFamily="34" charset="0"/>
            </a:endParaRPr>
          </a:p>
          <a:p>
            <a:pPr algn="just"/>
            <a:r>
              <a:rPr lang="nl-BE" dirty="0">
                <a:latin typeface="Segoe UI" panose="020B0502040204020203" pitchFamily="34" charset="0"/>
                <a:cs typeface="Segoe UI" panose="020B0502040204020203" pitchFamily="34" charset="0"/>
              </a:rPr>
              <a:t>ASP.NET </a:t>
            </a:r>
            <a:r>
              <a:rPr lang="nl-BE" dirty="0" err="1">
                <a:latin typeface="Segoe UI" panose="020B0502040204020203" pitchFamily="34" charset="0"/>
                <a:cs typeface="Segoe UI" panose="020B0502040204020203" pitchFamily="34" charset="0"/>
              </a:rPr>
              <a:t>Core</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gRPC</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for</a:t>
            </a:r>
            <a:r>
              <a:rPr lang="nl-BE" dirty="0">
                <a:latin typeface="Segoe UI" panose="020B0502040204020203" pitchFamily="34" charset="0"/>
                <a:cs typeface="Segoe UI" panose="020B0502040204020203" pitchFamily="34" charset="0"/>
              </a:rPr>
              <a:t> HTTP/2 &amp; </a:t>
            </a:r>
            <a:r>
              <a:rPr lang="nl-BE" dirty="0" err="1">
                <a:latin typeface="Segoe UI" panose="020B0502040204020203" pitchFamily="34" charset="0"/>
                <a:cs typeface="Segoe UI" panose="020B0502040204020203" pitchFamily="34" charset="0"/>
              </a:rPr>
              <a:t>Binary</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based</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communication</a:t>
            </a:r>
            <a:endParaRPr lang="nl-BE" dirty="0">
              <a:latin typeface="Segoe UI" panose="020B0502040204020203" pitchFamily="34" charset="0"/>
              <a:cs typeface="Segoe UI" panose="020B0502040204020203" pitchFamily="34" charset="0"/>
            </a:endParaRPr>
          </a:p>
          <a:p>
            <a:pPr algn="just"/>
            <a:r>
              <a:rPr lang="nl-BE" dirty="0">
                <a:latin typeface="Segoe UI" panose="020B0502040204020203" pitchFamily="34" charset="0"/>
                <a:cs typeface="Segoe UI" panose="020B0502040204020203" pitchFamily="34" charset="0"/>
              </a:rPr>
              <a:t>.NET </a:t>
            </a:r>
            <a:r>
              <a:rPr lang="nl-BE" dirty="0" err="1">
                <a:latin typeface="Segoe UI" panose="020B0502040204020203" pitchFamily="34" charset="0"/>
                <a:cs typeface="Segoe UI" panose="020B0502040204020203" pitchFamily="34" charset="0"/>
              </a:rPr>
              <a:t>Core</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Worker</a:t>
            </a:r>
            <a:r>
              <a:rPr lang="nl-BE" dirty="0">
                <a:latin typeface="Segoe UI" panose="020B0502040204020203" pitchFamily="34" charset="0"/>
                <a:cs typeface="Segoe UI" panose="020B0502040204020203" pitchFamily="34" charset="0"/>
              </a:rPr>
              <a:t> Services </a:t>
            </a:r>
            <a:r>
              <a:rPr lang="nl-BE" dirty="0" err="1">
                <a:latin typeface="Segoe UI" panose="020B0502040204020203" pitchFamily="34" charset="0"/>
                <a:cs typeface="Segoe UI" panose="020B0502040204020203" pitchFamily="34" charset="0"/>
              </a:rPr>
              <a:t>for</a:t>
            </a:r>
            <a:r>
              <a:rPr lang="nl-BE" dirty="0">
                <a:latin typeface="Segoe UI" panose="020B0502040204020203" pitchFamily="34" charset="0"/>
                <a:cs typeface="Segoe UI" panose="020B0502040204020203" pitchFamily="34" charset="0"/>
              </a:rPr>
              <a:t> background processing</a:t>
            </a:r>
          </a:p>
          <a:p>
            <a:pPr algn="just"/>
            <a:r>
              <a:rPr lang="nl-BE" dirty="0" err="1">
                <a:latin typeface="Segoe UI" panose="020B0502040204020203" pitchFamily="34" charset="0"/>
                <a:cs typeface="Segoe UI" panose="020B0502040204020203" pitchFamily="34" charset="0"/>
              </a:rPr>
              <a:t>External</a:t>
            </a:r>
            <a:r>
              <a:rPr lang="nl-BE" dirty="0">
                <a:latin typeface="Segoe UI" panose="020B0502040204020203" pitchFamily="34" charset="0"/>
                <a:cs typeface="Segoe UI" panose="020B0502040204020203" pitchFamily="34" charset="0"/>
              </a:rPr>
              <a:t> messaging </a:t>
            </a:r>
            <a:r>
              <a:rPr lang="nl-BE" dirty="0" err="1">
                <a:latin typeface="Segoe UI" panose="020B0502040204020203" pitchFamily="34" charset="0"/>
                <a:cs typeface="Segoe UI" panose="020B0502040204020203" pitchFamily="34" charset="0"/>
              </a:rPr>
              <a:t>and</a:t>
            </a:r>
            <a:r>
              <a:rPr lang="nl-BE" dirty="0">
                <a:latin typeface="Segoe UI" panose="020B0502040204020203" pitchFamily="34" charset="0"/>
                <a:cs typeface="Segoe UI" panose="020B0502040204020203" pitchFamily="34" charset="0"/>
              </a:rPr>
              <a:t> pub/sub </a:t>
            </a:r>
            <a:r>
              <a:rPr lang="nl-BE" dirty="0" err="1">
                <a:latin typeface="Segoe UI" panose="020B0502040204020203" pitchFamily="34" charset="0"/>
                <a:cs typeface="Segoe UI" panose="020B0502040204020203" pitchFamily="34" charset="0"/>
              </a:rPr>
              <a:t>infrastructure</a:t>
            </a:r>
            <a:r>
              <a:rPr lang="nl-BE" dirty="0">
                <a:latin typeface="Segoe UI" panose="020B0502040204020203" pitchFamily="34" charset="0"/>
                <a:cs typeface="Segoe UI" panose="020B0502040204020203" pitchFamily="34" charset="0"/>
              </a:rPr>
              <a:t> &amp; </a:t>
            </a:r>
            <a:r>
              <a:rPr lang="nl-BE" dirty="0" err="1">
                <a:latin typeface="Segoe UI" panose="020B0502040204020203" pitchFamily="34" charset="0"/>
                <a:cs typeface="Segoe UI" panose="020B0502040204020203" pitchFamily="34" charset="0"/>
              </a:rPr>
              <a:t>frameworks</a:t>
            </a:r>
            <a:endParaRPr lang="nl-BE" dirty="0">
              <a:latin typeface="Segoe UI" panose="020B0502040204020203" pitchFamily="34" charset="0"/>
              <a:cs typeface="Segoe UI" panose="020B0502040204020203" pitchFamily="34" charset="0"/>
            </a:endParaRPr>
          </a:p>
          <a:p>
            <a:pPr lvl="1" algn="just"/>
            <a:r>
              <a:rPr lang="nl-BE" dirty="0" err="1">
                <a:latin typeface="Segoe UI" panose="020B0502040204020203" pitchFamily="34" charset="0"/>
                <a:cs typeface="Segoe UI" panose="020B0502040204020203" pitchFamily="34" charset="0"/>
              </a:rPr>
              <a:t>Azure</a:t>
            </a:r>
            <a:r>
              <a:rPr lang="nl-BE" dirty="0">
                <a:latin typeface="Segoe UI" panose="020B0502040204020203" pitchFamily="34" charset="0"/>
                <a:cs typeface="Segoe UI" panose="020B0502040204020203" pitchFamily="34" charset="0"/>
              </a:rPr>
              <a:t> Service Bus</a:t>
            </a:r>
          </a:p>
          <a:p>
            <a:pPr lvl="1" algn="just"/>
            <a:r>
              <a:rPr lang="nl-BE" dirty="0" err="1">
                <a:latin typeface="Segoe UI" panose="020B0502040204020203" pitchFamily="34" charset="0"/>
                <a:cs typeface="Segoe UI" panose="020B0502040204020203" pitchFamily="34" charset="0"/>
              </a:rPr>
              <a:t>NServiceBus</a:t>
            </a:r>
            <a:endParaRPr lang="nl-BE" dirty="0">
              <a:latin typeface="Segoe UI" panose="020B0502040204020203" pitchFamily="34" charset="0"/>
              <a:cs typeface="Segoe UI" panose="020B0502040204020203" pitchFamily="34" charset="0"/>
            </a:endParaRPr>
          </a:p>
          <a:p>
            <a:pPr lvl="1" algn="just"/>
            <a:r>
              <a:rPr lang="nl-BE" dirty="0" err="1">
                <a:latin typeface="Segoe UI" panose="020B0502040204020203" pitchFamily="34" charset="0"/>
                <a:cs typeface="Segoe UI" panose="020B0502040204020203" pitchFamily="34" charset="0"/>
              </a:rPr>
              <a:t>Dapr</a:t>
            </a:r>
            <a:endParaRPr lang="nl-BE" dirty="0">
              <a:latin typeface="Segoe UI" panose="020B0502040204020203" pitchFamily="34" charset="0"/>
              <a:cs typeface="Segoe UI" panose="020B0502040204020203" pitchFamily="34" charset="0"/>
            </a:endParaRPr>
          </a:p>
          <a:p>
            <a:pPr lvl="1" algn="just"/>
            <a:r>
              <a:rPr lang="nl-BE"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007800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a:t>.NET </a:t>
            </a:r>
            <a:r>
              <a:rPr lang="nl-BE" dirty="0" err="1"/>
              <a:t>Core</a:t>
            </a:r>
            <a:r>
              <a:rPr lang="nl-BE" dirty="0"/>
              <a:t> </a:t>
            </a:r>
            <a:r>
              <a:rPr lang="nl-BE" dirty="0" err="1"/>
              <a:t>to</a:t>
            </a:r>
            <a:r>
              <a:rPr lang="nl-BE" dirty="0"/>
              <a:t> host Microservices</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p:txBody>
          <a:bodyPr>
            <a:normAutofit/>
          </a:bodyPr>
          <a:lstStyle/>
          <a:p>
            <a:pPr algn="just"/>
            <a:r>
              <a:rPr lang="nl-BE" dirty="0">
                <a:latin typeface="Segoe UI" panose="020B0502040204020203" pitchFamily="34" charset="0"/>
                <a:cs typeface="Segoe UI" panose="020B0502040204020203" pitchFamily="34" charset="0"/>
              </a:rPr>
              <a:t>ASP.NET </a:t>
            </a:r>
            <a:r>
              <a:rPr lang="nl-BE" dirty="0" err="1">
                <a:latin typeface="Segoe UI" panose="020B0502040204020203" pitchFamily="34" charset="0"/>
                <a:cs typeface="Segoe UI" panose="020B0502040204020203" pitchFamily="34" charset="0"/>
              </a:rPr>
              <a:t>Core</a:t>
            </a:r>
            <a:r>
              <a:rPr lang="nl-BE" dirty="0">
                <a:latin typeface="Segoe UI" panose="020B0502040204020203" pitchFamily="34" charset="0"/>
                <a:cs typeface="Segoe UI" panose="020B0502040204020203" pitchFamily="34" charset="0"/>
              </a:rPr>
              <a:t> has a built-in webserver </a:t>
            </a:r>
            <a:r>
              <a:rPr lang="nl-BE" dirty="0" err="1">
                <a:latin typeface="Segoe UI" panose="020B0502040204020203" pitchFamily="34" charset="0"/>
                <a:cs typeface="Segoe UI" panose="020B0502040204020203" pitchFamily="34" charset="0"/>
              </a:rPr>
              <a:t>called</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Kestrel</a:t>
            </a:r>
            <a:endParaRPr lang="nl-BE" dirty="0">
              <a:latin typeface="Segoe UI" panose="020B0502040204020203" pitchFamily="34" charset="0"/>
              <a:cs typeface="Segoe UI" panose="020B0502040204020203" pitchFamily="34" charset="0"/>
            </a:endParaRPr>
          </a:p>
          <a:p>
            <a:pPr lvl="1" algn="just"/>
            <a:r>
              <a:rPr lang="nl-BE" dirty="0">
                <a:latin typeface="Segoe UI" panose="020B0502040204020203" pitchFamily="34" charset="0"/>
                <a:cs typeface="Segoe UI" panose="020B0502040204020203" pitchFamily="34" charset="0"/>
              </a:rPr>
              <a:t>Runs on Windows, Linux </a:t>
            </a:r>
            <a:r>
              <a:rPr lang="nl-BE" dirty="0" err="1">
                <a:latin typeface="Segoe UI" panose="020B0502040204020203" pitchFamily="34" charset="0"/>
                <a:cs typeface="Segoe UI" panose="020B0502040204020203" pitchFamily="34" charset="0"/>
              </a:rPr>
              <a:t>and</a:t>
            </a:r>
            <a:r>
              <a:rPr lang="nl-BE" dirty="0">
                <a:latin typeface="Segoe UI" panose="020B0502040204020203" pitchFamily="34" charset="0"/>
                <a:cs typeface="Segoe UI" panose="020B0502040204020203" pitchFamily="34" charset="0"/>
              </a:rPr>
              <a:t> Mac</a:t>
            </a:r>
          </a:p>
          <a:p>
            <a:pPr lvl="1" algn="just"/>
            <a:r>
              <a:rPr lang="nl-BE" dirty="0">
                <a:latin typeface="Segoe UI" panose="020B0502040204020203" pitchFamily="34" charset="0"/>
                <a:cs typeface="Segoe UI" panose="020B0502040204020203" pitchFamily="34" charset="0"/>
              </a:rPr>
              <a:t>Runs on </a:t>
            </a:r>
            <a:r>
              <a:rPr lang="nl-BE" dirty="0" err="1">
                <a:latin typeface="Segoe UI" panose="020B0502040204020203" pitchFamily="34" charset="0"/>
                <a:cs typeface="Segoe UI" panose="020B0502040204020203" pitchFamily="34" charset="0"/>
              </a:rPr>
              <a:t>Raspberry</a:t>
            </a:r>
            <a:r>
              <a:rPr lang="nl-BE" dirty="0">
                <a:latin typeface="Segoe UI" panose="020B0502040204020203" pitchFamily="34" charset="0"/>
                <a:cs typeface="Segoe UI" panose="020B0502040204020203" pitchFamily="34" charset="0"/>
              </a:rPr>
              <a:t> Pi</a:t>
            </a:r>
          </a:p>
          <a:p>
            <a:pPr lvl="1" algn="just"/>
            <a:r>
              <a:rPr lang="nl-BE" strike="sngStrike" dirty="0">
                <a:latin typeface="Segoe UI" panose="020B0502040204020203" pitchFamily="34" charset="0"/>
                <a:cs typeface="Segoe UI" panose="020B0502040204020203" pitchFamily="34" charset="0"/>
              </a:rPr>
              <a:t>Runs on a </a:t>
            </a:r>
            <a:r>
              <a:rPr lang="nl-BE" strike="sngStrike" dirty="0" err="1">
                <a:latin typeface="Segoe UI" panose="020B0502040204020203" pitchFamily="34" charset="0"/>
                <a:cs typeface="Segoe UI" panose="020B0502040204020203" pitchFamily="34" charset="0"/>
              </a:rPr>
              <a:t>potato</a:t>
            </a:r>
            <a:endParaRPr lang="nl-BE" strike="sngStrike" dirty="0">
              <a:latin typeface="Segoe UI" panose="020B0502040204020203" pitchFamily="34" charset="0"/>
              <a:cs typeface="Segoe UI" panose="020B0502040204020203" pitchFamily="34" charset="0"/>
            </a:endParaRPr>
          </a:p>
          <a:p>
            <a:pPr algn="just"/>
            <a:r>
              <a:rPr lang="nl-BE" dirty="0">
                <a:latin typeface="Segoe UI" panose="020B0502040204020203" pitchFamily="34" charset="0"/>
                <a:cs typeface="Segoe UI" panose="020B0502040204020203" pitchFamily="34" charset="0"/>
              </a:rPr>
              <a:t>Host in IIS</a:t>
            </a:r>
          </a:p>
          <a:p>
            <a:pPr algn="just"/>
            <a:r>
              <a:rPr lang="nl-BE" dirty="0">
                <a:latin typeface="Segoe UI" panose="020B0502040204020203" pitchFamily="34" charset="0"/>
                <a:cs typeface="Segoe UI" panose="020B0502040204020203" pitchFamily="34" charset="0"/>
              </a:rPr>
              <a:t>Host in </a:t>
            </a:r>
            <a:r>
              <a:rPr lang="nl-BE" dirty="0" err="1">
                <a:latin typeface="Segoe UI" panose="020B0502040204020203" pitchFamily="34" charset="0"/>
                <a:cs typeface="Segoe UI" panose="020B0502040204020203" pitchFamily="34" charset="0"/>
              </a:rPr>
              <a:t>Azure</a:t>
            </a:r>
            <a:r>
              <a:rPr lang="nl-BE" dirty="0">
                <a:latin typeface="Segoe UI" panose="020B0502040204020203" pitchFamily="34" charset="0"/>
                <a:cs typeface="Segoe UI" panose="020B0502040204020203" pitchFamily="34" charset="0"/>
              </a:rPr>
              <a:t> App Service</a:t>
            </a:r>
          </a:p>
          <a:p>
            <a:pPr algn="just"/>
            <a:r>
              <a:rPr lang="nl-BE" dirty="0">
                <a:latin typeface="Segoe UI" panose="020B0502040204020203" pitchFamily="34" charset="0"/>
                <a:cs typeface="Segoe UI" panose="020B0502040204020203" pitchFamily="34" charset="0"/>
              </a:rPr>
              <a:t>Host </a:t>
            </a:r>
            <a:r>
              <a:rPr lang="nl-BE" dirty="0" err="1">
                <a:latin typeface="Segoe UI" panose="020B0502040204020203" pitchFamily="34" charset="0"/>
                <a:cs typeface="Segoe UI" panose="020B0502040204020203" pitchFamily="34" charset="0"/>
              </a:rPr>
              <a:t>inside</a:t>
            </a:r>
            <a:r>
              <a:rPr lang="nl-BE" dirty="0">
                <a:latin typeface="Segoe UI" panose="020B0502040204020203" pitchFamily="34" charset="0"/>
                <a:cs typeface="Segoe UI" panose="020B0502040204020203" pitchFamily="34" charset="0"/>
              </a:rPr>
              <a:t> Docker container</a:t>
            </a:r>
          </a:p>
          <a:p>
            <a:pPr algn="just"/>
            <a:r>
              <a:rPr lang="nl-BE" dirty="0">
                <a:latin typeface="Segoe UI" panose="020B0502040204020203" pitchFamily="34" charset="0"/>
                <a:cs typeface="Segoe UI" panose="020B0502040204020203" pitchFamily="34" charset="0"/>
              </a:rPr>
              <a:t>…</a:t>
            </a:r>
          </a:p>
          <a:p>
            <a:pPr algn="just"/>
            <a:endParaRPr lang="nl-BE" dirty="0">
              <a:latin typeface="Segoe UI" panose="020B0502040204020203" pitchFamily="34" charset="0"/>
              <a:cs typeface="Segoe UI" panose="020B0502040204020203" pitchFamily="34" charset="0"/>
            </a:endParaRPr>
          </a:p>
          <a:p>
            <a:pPr algn="just"/>
            <a:endParaRPr lang="nl-BE"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60893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a:t>ASP.NET </a:t>
            </a:r>
            <a:r>
              <a:rPr lang="nl-BE" dirty="0" err="1"/>
              <a:t>Core</a:t>
            </a:r>
            <a:r>
              <a:rPr lang="nl-BE" dirty="0"/>
              <a:t> </a:t>
            </a:r>
            <a:r>
              <a:rPr lang="nl-BE" dirty="0" err="1"/>
              <a:t>WebApi</a:t>
            </a:r>
            <a:r>
              <a:rPr lang="nl-BE" dirty="0"/>
              <a:t> (server)</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p:txBody>
          <a:bodyPr>
            <a:normAutofit fontScale="62500" lnSpcReduction="20000"/>
          </a:bodyPr>
          <a:lstStyle/>
          <a:p>
            <a:pPr marL="0" indent="0">
              <a:buNone/>
            </a:pPr>
            <a:r>
              <a:rPr lang="nl-BE" b="1" dirty="0">
                <a:solidFill>
                  <a:srgbClr val="000000"/>
                </a:solidFill>
                <a:latin typeface=" Fira Code"/>
              </a:rPr>
              <a:t>[</a:t>
            </a:r>
            <a:r>
              <a:rPr lang="nl-BE" b="1" dirty="0">
                <a:solidFill>
                  <a:srgbClr val="267F99"/>
                </a:solidFill>
                <a:latin typeface=" Fira Code"/>
              </a:rPr>
              <a:t>Route</a:t>
            </a:r>
            <a:r>
              <a:rPr lang="nl-BE" b="1" dirty="0">
                <a:solidFill>
                  <a:srgbClr val="000000"/>
                </a:solidFill>
                <a:latin typeface=" Fira Code"/>
              </a:rPr>
              <a:t>(</a:t>
            </a:r>
            <a:r>
              <a:rPr lang="nl-BE" b="1" dirty="0">
                <a:solidFill>
                  <a:srgbClr val="A31515"/>
                </a:solidFill>
                <a:latin typeface=" Fira Code"/>
              </a:rPr>
              <a:t>"[controller]"</a:t>
            </a:r>
            <a:r>
              <a:rPr lang="nl-BE" b="1" dirty="0">
                <a:solidFill>
                  <a:srgbClr val="000000"/>
                </a:solidFill>
                <a:latin typeface=" Fira Code"/>
              </a:rPr>
              <a:t>)]</a:t>
            </a:r>
          </a:p>
          <a:p>
            <a:pPr marL="0" indent="0">
              <a:buNone/>
            </a:pPr>
            <a:r>
              <a:rPr lang="nl-BE" b="1" dirty="0">
                <a:solidFill>
                  <a:srgbClr val="000000"/>
                </a:solidFill>
                <a:latin typeface=" Fira Code"/>
              </a:rPr>
              <a:t>[</a:t>
            </a:r>
            <a:r>
              <a:rPr lang="nl-BE" b="1" dirty="0" err="1">
                <a:solidFill>
                  <a:srgbClr val="267F99"/>
                </a:solidFill>
                <a:latin typeface=" Fira Code"/>
              </a:rPr>
              <a:t>ApiController</a:t>
            </a:r>
            <a:r>
              <a:rPr lang="nl-BE" b="1" dirty="0">
                <a:solidFill>
                  <a:srgbClr val="000000"/>
                </a:solidFill>
                <a:latin typeface=" Fira Code"/>
              </a:rPr>
              <a:t>]</a:t>
            </a:r>
          </a:p>
          <a:p>
            <a:pPr marL="0" indent="0">
              <a:buNone/>
            </a:pPr>
            <a:r>
              <a:rPr lang="nl-BE" b="1" dirty="0">
                <a:solidFill>
                  <a:srgbClr val="0000FF"/>
                </a:solidFill>
                <a:latin typeface=" Fira Code"/>
              </a:rPr>
              <a:t>public</a:t>
            </a:r>
            <a:r>
              <a:rPr lang="nl-BE" b="1" dirty="0">
                <a:solidFill>
                  <a:srgbClr val="000000"/>
                </a:solidFill>
                <a:latin typeface=" Fira Code"/>
              </a:rPr>
              <a:t> </a:t>
            </a:r>
            <a:r>
              <a:rPr lang="nl-BE" b="1" dirty="0">
                <a:solidFill>
                  <a:srgbClr val="0000FF"/>
                </a:solidFill>
                <a:latin typeface=" Fira Code"/>
              </a:rPr>
              <a:t>class</a:t>
            </a:r>
            <a:r>
              <a:rPr lang="nl-BE" b="1" dirty="0">
                <a:solidFill>
                  <a:srgbClr val="000000"/>
                </a:solidFill>
                <a:latin typeface=" Fira Code"/>
              </a:rPr>
              <a:t> </a:t>
            </a:r>
            <a:r>
              <a:rPr lang="nl-BE" b="1" dirty="0" err="1">
                <a:solidFill>
                  <a:srgbClr val="267F99"/>
                </a:solidFill>
                <a:latin typeface=" Fira Code"/>
              </a:rPr>
              <a:t>ArenaController</a:t>
            </a:r>
            <a:r>
              <a:rPr lang="nl-BE" b="1" dirty="0">
                <a:solidFill>
                  <a:srgbClr val="000000"/>
                </a:solidFill>
                <a:latin typeface=" Fira Code"/>
              </a:rPr>
              <a:t> : </a:t>
            </a:r>
            <a:r>
              <a:rPr lang="nl-BE" b="1" dirty="0" err="1">
                <a:solidFill>
                  <a:srgbClr val="267F99"/>
                </a:solidFill>
                <a:latin typeface=" Fira Code"/>
              </a:rPr>
              <a:t>ApiController</a:t>
            </a:r>
            <a:r>
              <a:rPr lang="nl-BE" b="1" dirty="0">
                <a:solidFill>
                  <a:srgbClr val="000000"/>
                </a:solidFill>
                <a:latin typeface=" Fira Code"/>
              </a:rPr>
              <a:t>&lt;</a:t>
            </a:r>
            <a:r>
              <a:rPr lang="nl-BE" b="1" dirty="0" err="1">
                <a:solidFill>
                  <a:srgbClr val="267F99"/>
                </a:solidFill>
                <a:latin typeface=" Fira Code"/>
              </a:rPr>
              <a:t>IArenaLogic</a:t>
            </a:r>
            <a:r>
              <a:rPr lang="nl-BE" b="1" dirty="0">
                <a:solidFill>
                  <a:srgbClr val="000000"/>
                </a:solidFill>
                <a:latin typeface=" Fira Code"/>
              </a:rPr>
              <a:t>&gt;</a:t>
            </a:r>
          </a:p>
          <a:p>
            <a:pPr marL="0" indent="0">
              <a:buNone/>
            </a:pPr>
            <a:r>
              <a:rPr lang="nl-BE" b="1" dirty="0">
                <a:solidFill>
                  <a:srgbClr val="000000"/>
                </a:solidFill>
                <a:latin typeface=" Fira Code"/>
              </a:rPr>
              <a:t>{</a:t>
            </a:r>
          </a:p>
          <a:p>
            <a:pPr marL="0" indent="0">
              <a:buNone/>
            </a:pPr>
            <a:r>
              <a:rPr lang="nl-BE" b="1" dirty="0">
                <a:solidFill>
                  <a:srgbClr val="000000"/>
                </a:solidFill>
                <a:latin typeface=" Fira Code"/>
              </a:rPr>
              <a:t>    </a:t>
            </a:r>
            <a:r>
              <a:rPr lang="nl-BE" b="1" dirty="0">
                <a:solidFill>
                  <a:srgbClr val="0000FF"/>
                </a:solidFill>
                <a:latin typeface=" Fira Code"/>
              </a:rPr>
              <a:t>public</a:t>
            </a:r>
            <a:r>
              <a:rPr lang="nl-BE" b="1" dirty="0">
                <a:solidFill>
                  <a:srgbClr val="000000"/>
                </a:solidFill>
                <a:latin typeface=" Fira Code"/>
              </a:rPr>
              <a:t> </a:t>
            </a:r>
            <a:r>
              <a:rPr lang="nl-BE" b="1" dirty="0" err="1">
                <a:solidFill>
                  <a:srgbClr val="795E26"/>
                </a:solidFill>
                <a:latin typeface=" Fira Code"/>
              </a:rPr>
              <a:t>ArenaController</a:t>
            </a:r>
            <a:r>
              <a:rPr lang="nl-BE" b="1" dirty="0">
                <a:solidFill>
                  <a:srgbClr val="000000"/>
                </a:solidFill>
                <a:latin typeface=" Fira Code"/>
              </a:rPr>
              <a:t>(</a:t>
            </a:r>
            <a:r>
              <a:rPr lang="nl-BE" b="1" dirty="0" err="1">
                <a:solidFill>
                  <a:srgbClr val="267F99"/>
                </a:solidFill>
                <a:latin typeface=" Fira Code"/>
              </a:rPr>
              <a:t>IArenaLogic</a:t>
            </a:r>
            <a:r>
              <a:rPr lang="nl-BE" b="1" dirty="0">
                <a:solidFill>
                  <a:srgbClr val="000000"/>
                </a:solidFill>
                <a:latin typeface=" Fira Code"/>
              </a:rPr>
              <a:t> </a:t>
            </a:r>
            <a:r>
              <a:rPr lang="nl-BE" b="1" dirty="0" err="1">
                <a:solidFill>
                  <a:srgbClr val="001080"/>
                </a:solidFill>
                <a:latin typeface=" Fira Code"/>
              </a:rPr>
              <a:t>arenaLogic</a:t>
            </a:r>
            <a:r>
              <a:rPr lang="nl-BE" b="1" dirty="0">
                <a:solidFill>
                  <a:srgbClr val="000000"/>
                </a:solidFill>
                <a:latin typeface=" Fira Code"/>
              </a:rPr>
              <a:t>) : </a:t>
            </a:r>
            <a:r>
              <a:rPr lang="nl-BE" b="1" dirty="0">
                <a:solidFill>
                  <a:srgbClr val="0000FF"/>
                </a:solidFill>
                <a:latin typeface=" Fira Code"/>
              </a:rPr>
              <a:t>base</a:t>
            </a:r>
            <a:r>
              <a:rPr lang="nl-BE" b="1" dirty="0">
                <a:solidFill>
                  <a:srgbClr val="000000"/>
                </a:solidFill>
                <a:latin typeface=" Fira Code"/>
              </a:rPr>
              <a:t>(</a:t>
            </a:r>
            <a:r>
              <a:rPr lang="nl-BE" b="1" dirty="0" err="1">
                <a:solidFill>
                  <a:srgbClr val="001080"/>
                </a:solidFill>
                <a:latin typeface=" Fira Code"/>
              </a:rPr>
              <a:t>arenaLogic</a:t>
            </a:r>
            <a:r>
              <a:rPr lang="nl-BE" b="1" dirty="0">
                <a:solidFill>
                  <a:srgbClr val="000000"/>
                </a:solidFill>
                <a:latin typeface=" Fira Code"/>
              </a:rPr>
              <a:t>) { }</a:t>
            </a:r>
          </a:p>
          <a:p>
            <a:pPr marL="0" indent="0">
              <a:buNone/>
            </a:pPr>
            <a:br>
              <a:rPr lang="nl-BE" b="1" dirty="0">
                <a:solidFill>
                  <a:srgbClr val="000000"/>
                </a:solidFill>
                <a:latin typeface=" Fira Code"/>
              </a:rPr>
            </a:br>
            <a:r>
              <a:rPr lang="nl-BE" b="1" dirty="0">
                <a:solidFill>
                  <a:srgbClr val="000000"/>
                </a:solidFill>
                <a:latin typeface=" Fira Code"/>
              </a:rPr>
              <a:t>    </a:t>
            </a:r>
            <a:r>
              <a:rPr lang="nl-BE" b="1" dirty="0">
                <a:solidFill>
                  <a:srgbClr val="008000"/>
                </a:solidFill>
                <a:latin typeface=" Fira Code"/>
              </a:rPr>
              <a:t>// GET </a:t>
            </a:r>
            <a:r>
              <a:rPr lang="nl-BE" b="1" dirty="0" err="1">
                <a:solidFill>
                  <a:srgbClr val="008000"/>
                </a:solidFill>
                <a:latin typeface=" Fira Code"/>
              </a:rPr>
              <a:t>api</a:t>
            </a:r>
            <a:r>
              <a:rPr lang="nl-BE" b="1" dirty="0">
                <a:solidFill>
                  <a:srgbClr val="008000"/>
                </a:solidFill>
                <a:latin typeface=" Fira Code"/>
              </a:rPr>
              <a:t>/</a:t>
            </a:r>
            <a:r>
              <a:rPr lang="nl-BE" b="1" dirty="0" err="1">
                <a:solidFill>
                  <a:srgbClr val="008000"/>
                </a:solidFill>
                <a:latin typeface=" Fira Code"/>
              </a:rPr>
              <a:t>values</a:t>
            </a:r>
            <a:endParaRPr lang="nl-BE" b="1" dirty="0">
              <a:solidFill>
                <a:srgbClr val="000000"/>
              </a:solidFill>
              <a:latin typeface=" Fira Code"/>
            </a:endParaRPr>
          </a:p>
          <a:p>
            <a:pPr marL="0" indent="0">
              <a:buNone/>
            </a:pPr>
            <a:r>
              <a:rPr lang="nl-BE" b="1" dirty="0">
                <a:solidFill>
                  <a:srgbClr val="000000"/>
                </a:solidFill>
                <a:latin typeface=" Fira Code"/>
              </a:rPr>
              <a:t>    [</a:t>
            </a:r>
            <a:r>
              <a:rPr lang="nl-BE" b="1" dirty="0" err="1">
                <a:solidFill>
                  <a:srgbClr val="267F99"/>
                </a:solidFill>
                <a:latin typeface=" Fira Code"/>
              </a:rPr>
              <a:t>HttpGet</a:t>
            </a:r>
            <a:r>
              <a:rPr lang="nl-BE" b="1" dirty="0">
                <a:solidFill>
                  <a:srgbClr val="000000"/>
                </a:solidFill>
                <a:latin typeface=" Fira Code"/>
              </a:rPr>
              <a:t>]</a:t>
            </a:r>
          </a:p>
          <a:p>
            <a:pPr marL="0" indent="0">
              <a:buNone/>
            </a:pPr>
            <a:r>
              <a:rPr lang="nl-BE" b="1" dirty="0">
                <a:solidFill>
                  <a:srgbClr val="000000"/>
                </a:solidFill>
                <a:latin typeface=" Fira Code"/>
              </a:rPr>
              <a:t>    </a:t>
            </a:r>
            <a:r>
              <a:rPr lang="nl-BE" b="1" dirty="0">
                <a:solidFill>
                  <a:srgbClr val="0000FF"/>
                </a:solidFill>
                <a:latin typeface=" Fira Code"/>
              </a:rPr>
              <a:t>public</a:t>
            </a:r>
            <a:r>
              <a:rPr lang="nl-BE" b="1" dirty="0">
                <a:solidFill>
                  <a:srgbClr val="000000"/>
                </a:solidFill>
                <a:latin typeface=" Fira Code"/>
              </a:rPr>
              <a:t> </a:t>
            </a:r>
            <a:r>
              <a:rPr lang="nl-BE" b="1" dirty="0" err="1">
                <a:solidFill>
                  <a:srgbClr val="267F99"/>
                </a:solidFill>
                <a:latin typeface=" Fira Code"/>
              </a:rPr>
              <a:t>Task</a:t>
            </a:r>
            <a:r>
              <a:rPr lang="nl-BE" b="1" dirty="0">
                <a:solidFill>
                  <a:srgbClr val="000000"/>
                </a:solidFill>
                <a:latin typeface=" Fira Code"/>
              </a:rPr>
              <a:t>&lt;</a:t>
            </a:r>
            <a:r>
              <a:rPr lang="nl-BE" b="1" dirty="0" err="1">
                <a:solidFill>
                  <a:srgbClr val="267F99"/>
                </a:solidFill>
                <a:latin typeface=" Fira Code"/>
              </a:rPr>
              <a:t>IActionResult</a:t>
            </a:r>
            <a:r>
              <a:rPr lang="nl-BE" b="1" dirty="0">
                <a:solidFill>
                  <a:srgbClr val="000000"/>
                </a:solidFill>
                <a:latin typeface=" Fira Code"/>
              </a:rPr>
              <a:t>&gt; </a:t>
            </a:r>
            <a:r>
              <a:rPr lang="nl-BE" b="1" dirty="0" err="1">
                <a:solidFill>
                  <a:srgbClr val="795E26"/>
                </a:solidFill>
                <a:latin typeface=" Fira Code"/>
              </a:rPr>
              <a:t>GetArena</a:t>
            </a:r>
            <a:r>
              <a:rPr lang="nl-BE" b="1" dirty="0">
                <a:solidFill>
                  <a:srgbClr val="000000"/>
                </a:solidFill>
                <a:latin typeface=" Fira Code"/>
              </a:rPr>
              <a:t>()</a:t>
            </a:r>
          </a:p>
          <a:p>
            <a:pPr marL="0" indent="0">
              <a:buNone/>
            </a:pPr>
            <a:r>
              <a:rPr lang="nl-BE" b="1" dirty="0">
                <a:solidFill>
                  <a:srgbClr val="000000"/>
                </a:solidFill>
                <a:latin typeface=" Fira Code"/>
              </a:rPr>
              <a:t>    {</a:t>
            </a:r>
          </a:p>
          <a:p>
            <a:pPr marL="0" indent="0">
              <a:buNone/>
            </a:pPr>
            <a:r>
              <a:rPr lang="nl-BE" b="1" dirty="0">
                <a:solidFill>
                  <a:srgbClr val="000000"/>
                </a:solidFill>
                <a:latin typeface=" Fira Code"/>
              </a:rPr>
              <a:t>        </a:t>
            </a:r>
            <a:r>
              <a:rPr lang="nl-BE" b="1" dirty="0">
                <a:solidFill>
                  <a:srgbClr val="AF00DB"/>
                </a:solidFill>
                <a:latin typeface=" Fira Code"/>
              </a:rPr>
              <a:t>return</a:t>
            </a:r>
            <a:r>
              <a:rPr lang="nl-BE" b="1" dirty="0">
                <a:solidFill>
                  <a:srgbClr val="000000"/>
                </a:solidFill>
                <a:latin typeface=" Fira Code"/>
              </a:rPr>
              <a:t> </a:t>
            </a:r>
            <a:r>
              <a:rPr lang="nl-BE" b="1" dirty="0" err="1">
                <a:solidFill>
                  <a:srgbClr val="795E26"/>
                </a:solidFill>
                <a:latin typeface=" Fira Code"/>
              </a:rPr>
              <a:t>Success</a:t>
            </a:r>
            <a:r>
              <a:rPr lang="nl-BE" b="1" dirty="0">
                <a:solidFill>
                  <a:srgbClr val="000000"/>
                </a:solidFill>
                <a:latin typeface=" Fira Code"/>
              </a:rPr>
              <a:t>(</a:t>
            </a:r>
            <a:r>
              <a:rPr lang="nl-BE" b="1" dirty="0">
                <a:solidFill>
                  <a:srgbClr val="001080"/>
                </a:solidFill>
                <a:latin typeface=" Fira Code"/>
              </a:rPr>
              <a:t>l</a:t>
            </a:r>
            <a:r>
              <a:rPr lang="nl-BE" b="1" dirty="0">
                <a:solidFill>
                  <a:srgbClr val="000000"/>
                </a:solidFill>
                <a:latin typeface=" Fira Code"/>
              </a:rPr>
              <a:t> =&gt; </a:t>
            </a:r>
            <a:r>
              <a:rPr lang="nl-BE" b="1" dirty="0" err="1">
                <a:solidFill>
                  <a:srgbClr val="001080"/>
                </a:solidFill>
                <a:latin typeface=" Fira Code"/>
              </a:rPr>
              <a:t>l</a:t>
            </a:r>
            <a:r>
              <a:rPr lang="nl-BE" b="1" dirty="0" err="1">
                <a:solidFill>
                  <a:srgbClr val="000000"/>
                </a:solidFill>
                <a:latin typeface=" Fira Code"/>
              </a:rPr>
              <a:t>.</a:t>
            </a:r>
            <a:r>
              <a:rPr lang="nl-BE" b="1" dirty="0" err="1">
                <a:solidFill>
                  <a:srgbClr val="795E26"/>
                </a:solidFill>
                <a:latin typeface=" Fira Code"/>
              </a:rPr>
              <a:t>GetArena</a:t>
            </a:r>
            <a:r>
              <a:rPr lang="nl-BE" b="1" dirty="0">
                <a:solidFill>
                  <a:srgbClr val="000000"/>
                </a:solidFill>
                <a:latin typeface=" Fira Code"/>
              </a:rPr>
              <a:t>());</a:t>
            </a:r>
          </a:p>
          <a:p>
            <a:pPr marL="0" indent="0">
              <a:buNone/>
            </a:pPr>
            <a:r>
              <a:rPr lang="nl-BE" b="1" dirty="0">
                <a:solidFill>
                  <a:srgbClr val="000000"/>
                </a:solidFill>
                <a:latin typeface=" Fira Code"/>
              </a:rPr>
              <a:t>    }</a:t>
            </a:r>
          </a:p>
          <a:p>
            <a:pPr marL="0" indent="0">
              <a:buNone/>
            </a:pPr>
            <a:r>
              <a:rPr lang="nl-BE" b="1" dirty="0">
                <a:solidFill>
                  <a:srgbClr val="000000"/>
                </a:solidFill>
                <a:latin typeface=" Fira Code"/>
              </a:rPr>
              <a:t>}</a:t>
            </a:r>
          </a:p>
          <a:p>
            <a:pPr marL="0" indent="0" algn="just">
              <a:buNone/>
            </a:pPr>
            <a:endParaRPr lang="nl-BE"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4131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a:t>ASP.NET </a:t>
            </a:r>
            <a:r>
              <a:rPr lang="nl-BE" dirty="0" err="1"/>
              <a:t>Core</a:t>
            </a:r>
            <a:r>
              <a:rPr lang="nl-BE" dirty="0"/>
              <a:t> </a:t>
            </a:r>
            <a:r>
              <a:rPr lang="nl-BE" dirty="0" err="1"/>
              <a:t>WebApi</a:t>
            </a:r>
            <a:r>
              <a:rPr lang="nl-BE" dirty="0"/>
              <a:t> (client)</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p:txBody>
          <a:bodyPr>
            <a:normAutofit fontScale="70000" lnSpcReduction="20000"/>
          </a:bodyPr>
          <a:lstStyle/>
          <a:p>
            <a:pPr marL="0" indent="0">
              <a:buNone/>
            </a:pPr>
            <a:r>
              <a:rPr lang="nl-BE" b="1" dirty="0">
                <a:solidFill>
                  <a:srgbClr val="0000FF"/>
                </a:solidFill>
                <a:latin typeface=" Fira Code"/>
              </a:rPr>
              <a:t>public</a:t>
            </a:r>
            <a:r>
              <a:rPr lang="nl-BE" b="1" dirty="0">
                <a:solidFill>
                  <a:srgbClr val="000000"/>
                </a:solidFill>
                <a:latin typeface=" Fira Code"/>
              </a:rPr>
              <a:t> </a:t>
            </a:r>
            <a:r>
              <a:rPr lang="nl-BE" b="1" dirty="0" err="1">
                <a:solidFill>
                  <a:srgbClr val="0000FF"/>
                </a:solidFill>
                <a:latin typeface=" Fira Code"/>
              </a:rPr>
              <a:t>static</a:t>
            </a:r>
            <a:r>
              <a:rPr lang="nl-BE" b="1" dirty="0">
                <a:solidFill>
                  <a:srgbClr val="000000"/>
                </a:solidFill>
                <a:latin typeface=" Fira Code"/>
              </a:rPr>
              <a:t> </a:t>
            </a:r>
            <a:r>
              <a:rPr lang="nl-BE" b="1" dirty="0">
                <a:solidFill>
                  <a:srgbClr val="267F99"/>
                </a:solidFill>
                <a:latin typeface=" Fira Code"/>
              </a:rPr>
              <a:t>Arena</a:t>
            </a:r>
            <a:r>
              <a:rPr lang="nl-BE" b="1" dirty="0">
                <a:solidFill>
                  <a:srgbClr val="000000"/>
                </a:solidFill>
                <a:latin typeface=" Fira Code"/>
              </a:rPr>
              <a:t> </a:t>
            </a:r>
            <a:r>
              <a:rPr lang="nl-BE" b="1" dirty="0" err="1">
                <a:solidFill>
                  <a:srgbClr val="795E26"/>
                </a:solidFill>
                <a:latin typeface=" Fira Code"/>
              </a:rPr>
              <a:t>GetArena</a:t>
            </a:r>
            <a:r>
              <a:rPr lang="nl-BE" b="1" dirty="0">
                <a:solidFill>
                  <a:srgbClr val="000000"/>
                </a:solidFill>
                <a:latin typeface=" Fira Code"/>
              </a:rPr>
              <a:t>()</a:t>
            </a:r>
          </a:p>
          <a:p>
            <a:pPr marL="0" indent="0">
              <a:buNone/>
            </a:pPr>
            <a:r>
              <a:rPr lang="nl-BE" b="1" dirty="0">
                <a:solidFill>
                  <a:srgbClr val="000000"/>
                </a:solidFill>
                <a:latin typeface=" Fira Code"/>
              </a:rPr>
              <a:t>{</a:t>
            </a:r>
          </a:p>
          <a:p>
            <a:pPr marL="0" indent="0">
              <a:buNone/>
            </a:pPr>
            <a:r>
              <a:rPr lang="nl-BE" b="1" dirty="0">
                <a:solidFill>
                  <a:srgbClr val="000000"/>
                </a:solidFill>
                <a:latin typeface=" Fira Code"/>
              </a:rPr>
              <a:t>    </a:t>
            </a:r>
            <a:r>
              <a:rPr lang="nl-BE" b="1" dirty="0">
                <a:solidFill>
                  <a:srgbClr val="AF00DB"/>
                </a:solidFill>
                <a:latin typeface=" Fira Code"/>
              </a:rPr>
              <a:t>return</a:t>
            </a:r>
            <a:r>
              <a:rPr lang="nl-BE" b="1" dirty="0">
                <a:solidFill>
                  <a:srgbClr val="000000"/>
                </a:solidFill>
                <a:latin typeface=" Fira Code"/>
              </a:rPr>
              <a:t> </a:t>
            </a:r>
            <a:r>
              <a:rPr lang="nl-BE" b="1" dirty="0">
                <a:solidFill>
                  <a:srgbClr val="795E26"/>
                </a:solidFill>
                <a:latin typeface=" Fira Code"/>
              </a:rPr>
              <a:t>Get</a:t>
            </a:r>
            <a:r>
              <a:rPr lang="nl-BE" b="1" dirty="0">
                <a:solidFill>
                  <a:srgbClr val="000000"/>
                </a:solidFill>
                <a:latin typeface=" Fira Code"/>
              </a:rPr>
              <a:t>&lt;</a:t>
            </a:r>
            <a:r>
              <a:rPr lang="nl-BE" b="1" dirty="0">
                <a:solidFill>
                  <a:srgbClr val="267F99"/>
                </a:solidFill>
                <a:latin typeface=" Fira Code"/>
              </a:rPr>
              <a:t>Arena</a:t>
            </a:r>
            <a:r>
              <a:rPr lang="nl-BE" b="1" dirty="0">
                <a:solidFill>
                  <a:srgbClr val="000000"/>
                </a:solidFill>
                <a:latin typeface=" Fira Code"/>
              </a:rPr>
              <a:t>&gt;(</a:t>
            </a:r>
            <a:r>
              <a:rPr lang="nl-BE" b="1" dirty="0">
                <a:solidFill>
                  <a:srgbClr val="A31515"/>
                </a:solidFill>
                <a:latin typeface=" Fira Code"/>
              </a:rPr>
              <a:t>"arena"</a:t>
            </a:r>
            <a:r>
              <a:rPr lang="nl-BE" b="1" dirty="0">
                <a:solidFill>
                  <a:srgbClr val="000000"/>
                </a:solidFill>
                <a:latin typeface=" Fira Code"/>
              </a:rPr>
              <a:t>);</a:t>
            </a:r>
          </a:p>
          <a:p>
            <a:pPr marL="0" indent="0">
              <a:buNone/>
            </a:pPr>
            <a:r>
              <a:rPr lang="nl-BE" b="1" dirty="0">
                <a:solidFill>
                  <a:srgbClr val="000000"/>
                </a:solidFill>
                <a:latin typeface=" Fira Code"/>
              </a:rPr>
              <a:t>}</a:t>
            </a:r>
          </a:p>
          <a:p>
            <a:pPr marL="0" indent="0">
              <a:buNone/>
            </a:pPr>
            <a:br>
              <a:rPr lang="nl-BE" b="1" dirty="0">
                <a:solidFill>
                  <a:srgbClr val="000000"/>
                </a:solidFill>
                <a:latin typeface=" Fira Code"/>
              </a:rPr>
            </a:br>
            <a:r>
              <a:rPr lang="nl-BE" b="1" dirty="0">
                <a:solidFill>
                  <a:srgbClr val="0000FF"/>
                </a:solidFill>
                <a:latin typeface=" Fira Code"/>
              </a:rPr>
              <a:t>private</a:t>
            </a:r>
            <a:r>
              <a:rPr lang="nl-BE" b="1" dirty="0">
                <a:solidFill>
                  <a:srgbClr val="000000"/>
                </a:solidFill>
                <a:latin typeface=" Fira Code"/>
              </a:rPr>
              <a:t> </a:t>
            </a:r>
            <a:r>
              <a:rPr lang="nl-BE" b="1" dirty="0" err="1">
                <a:solidFill>
                  <a:srgbClr val="0000FF"/>
                </a:solidFill>
                <a:latin typeface=" Fira Code"/>
              </a:rPr>
              <a:t>static</a:t>
            </a:r>
            <a:r>
              <a:rPr lang="nl-BE" b="1" dirty="0">
                <a:solidFill>
                  <a:srgbClr val="000000"/>
                </a:solidFill>
                <a:latin typeface=" Fira Code"/>
              </a:rPr>
              <a:t> </a:t>
            </a:r>
            <a:r>
              <a:rPr lang="nl-BE" b="1" dirty="0" err="1">
                <a:solidFill>
                  <a:srgbClr val="267F99"/>
                </a:solidFill>
                <a:latin typeface=" Fira Code"/>
              </a:rPr>
              <a:t>TResult</a:t>
            </a:r>
            <a:r>
              <a:rPr lang="nl-BE" b="1" dirty="0">
                <a:solidFill>
                  <a:srgbClr val="000000"/>
                </a:solidFill>
                <a:latin typeface=" Fira Code"/>
              </a:rPr>
              <a:t> </a:t>
            </a:r>
            <a:r>
              <a:rPr lang="nl-BE" b="1" dirty="0">
                <a:solidFill>
                  <a:srgbClr val="795E26"/>
                </a:solidFill>
                <a:latin typeface=" Fira Code"/>
              </a:rPr>
              <a:t>Get</a:t>
            </a:r>
            <a:r>
              <a:rPr lang="nl-BE" b="1" dirty="0">
                <a:solidFill>
                  <a:srgbClr val="000000"/>
                </a:solidFill>
                <a:latin typeface=" Fira Code"/>
              </a:rPr>
              <a:t>&lt;</a:t>
            </a:r>
            <a:r>
              <a:rPr lang="nl-BE" b="1" dirty="0" err="1">
                <a:solidFill>
                  <a:srgbClr val="267F99"/>
                </a:solidFill>
                <a:latin typeface=" Fira Code"/>
              </a:rPr>
              <a:t>TResult</a:t>
            </a:r>
            <a:r>
              <a:rPr lang="nl-BE" b="1" dirty="0">
                <a:solidFill>
                  <a:srgbClr val="000000"/>
                </a:solidFill>
                <a:latin typeface=" Fira Code"/>
              </a:rPr>
              <a:t>&gt;(</a:t>
            </a:r>
            <a:r>
              <a:rPr lang="nl-BE" b="1" dirty="0">
                <a:solidFill>
                  <a:srgbClr val="0000FF"/>
                </a:solidFill>
                <a:latin typeface=" Fira Code"/>
              </a:rPr>
              <a:t>string</a:t>
            </a:r>
            <a:r>
              <a:rPr lang="nl-BE" b="1" dirty="0">
                <a:solidFill>
                  <a:srgbClr val="000000"/>
                </a:solidFill>
                <a:latin typeface=" Fira Code"/>
              </a:rPr>
              <a:t> </a:t>
            </a:r>
            <a:r>
              <a:rPr lang="nl-BE" b="1" dirty="0">
                <a:solidFill>
                  <a:srgbClr val="001080"/>
                </a:solidFill>
                <a:latin typeface=" Fira Code"/>
              </a:rPr>
              <a:t>resource</a:t>
            </a:r>
            <a:r>
              <a:rPr lang="nl-BE" b="1" dirty="0">
                <a:solidFill>
                  <a:srgbClr val="000000"/>
                </a:solidFill>
                <a:latin typeface=" Fira Code"/>
              </a:rPr>
              <a:t>) </a:t>
            </a:r>
            <a:r>
              <a:rPr lang="nl-BE" b="1" dirty="0" err="1">
                <a:solidFill>
                  <a:srgbClr val="0000FF"/>
                </a:solidFill>
                <a:latin typeface=" Fira Code"/>
              </a:rPr>
              <a:t>where</a:t>
            </a:r>
            <a:r>
              <a:rPr lang="nl-BE" b="1" dirty="0">
                <a:solidFill>
                  <a:srgbClr val="000000"/>
                </a:solidFill>
                <a:latin typeface=" Fira Code"/>
              </a:rPr>
              <a:t> </a:t>
            </a:r>
            <a:r>
              <a:rPr lang="nl-BE" b="1" dirty="0" err="1">
                <a:solidFill>
                  <a:srgbClr val="267F99"/>
                </a:solidFill>
                <a:latin typeface=" Fira Code"/>
              </a:rPr>
              <a:t>Tresul</a:t>
            </a:r>
            <a:endParaRPr lang="nl-BE" b="1" dirty="0">
              <a:solidFill>
                <a:srgbClr val="267F99"/>
              </a:solidFill>
              <a:latin typeface=" Fira Code"/>
            </a:endParaRPr>
          </a:p>
          <a:p>
            <a:pPr marL="0" indent="0">
              <a:buNone/>
            </a:pPr>
            <a:r>
              <a:rPr lang="nl-BE" b="1" dirty="0">
                <a:solidFill>
                  <a:srgbClr val="267F99"/>
                </a:solidFill>
                <a:latin typeface=" Fira Code"/>
              </a:rPr>
              <a:t>    </a:t>
            </a:r>
            <a:r>
              <a:rPr lang="nl-BE" b="1" dirty="0">
                <a:solidFill>
                  <a:srgbClr val="000000"/>
                </a:solidFill>
                <a:latin typeface=" Fira Code"/>
              </a:rPr>
              <a:t>: </a:t>
            </a:r>
            <a:r>
              <a:rPr lang="nl-BE" b="1" dirty="0">
                <a:solidFill>
                  <a:srgbClr val="0000FF"/>
                </a:solidFill>
                <a:latin typeface=" Fira Code"/>
              </a:rPr>
              <a:t>new</a:t>
            </a:r>
            <a:r>
              <a:rPr lang="nl-BE" b="1" dirty="0">
                <a:solidFill>
                  <a:srgbClr val="000000"/>
                </a:solidFill>
                <a:latin typeface=" Fira Code"/>
              </a:rPr>
              <a:t>()</a:t>
            </a:r>
          </a:p>
          <a:p>
            <a:pPr marL="0" indent="0">
              <a:buNone/>
            </a:pPr>
            <a:r>
              <a:rPr lang="nl-BE" b="1" dirty="0">
                <a:solidFill>
                  <a:srgbClr val="000000"/>
                </a:solidFill>
                <a:latin typeface=" Fira Code"/>
              </a:rPr>
              <a:t>{</a:t>
            </a:r>
          </a:p>
          <a:p>
            <a:pPr marL="0" indent="0">
              <a:buNone/>
            </a:pPr>
            <a:r>
              <a:rPr lang="nl-BE" b="1" dirty="0">
                <a:solidFill>
                  <a:srgbClr val="000000"/>
                </a:solidFill>
                <a:latin typeface=" Fira Code"/>
              </a:rPr>
              <a:t>    </a:t>
            </a:r>
            <a:r>
              <a:rPr lang="nl-BE" b="1" dirty="0">
                <a:solidFill>
                  <a:srgbClr val="0000FF"/>
                </a:solidFill>
                <a:latin typeface=" Fira Code"/>
              </a:rPr>
              <a:t>var</a:t>
            </a:r>
            <a:r>
              <a:rPr lang="nl-BE" b="1" dirty="0">
                <a:solidFill>
                  <a:srgbClr val="000000"/>
                </a:solidFill>
                <a:latin typeface=" Fira Code"/>
              </a:rPr>
              <a:t> </a:t>
            </a:r>
            <a:r>
              <a:rPr lang="nl-BE" b="1" dirty="0">
                <a:solidFill>
                  <a:srgbClr val="001080"/>
                </a:solidFill>
                <a:latin typeface=" Fira Code"/>
              </a:rPr>
              <a:t>client</a:t>
            </a:r>
            <a:r>
              <a:rPr lang="nl-BE" b="1" dirty="0">
                <a:solidFill>
                  <a:srgbClr val="000000"/>
                </a:solidFill>
                <a:latin typeface=" Fira Code"/>
              </a:rPr>
              <a:t> = </a:t>
            </a:r>
            <a:r>
              <a:rPr lang="nl-BE" b="1" dirty="0">
                <a:solidFill>
                  <a:srgbClr val="0000FF"/>
                </a:solidFill>
                <a:latin typeface=" Fira Code"/>
              </a:rPr>
              <a:t>new</a:t>
            </a:r>
            <a:r>
              <a:rPr lang="nl-BE" b="1" dirty="0">
                <a:solidFill>
                  <a:srgbClr val="000000"/>
                </a:solidFill>
                <a:latin typeface=" Fira Code"/>
              </a:rPr>
              <a:t> </a:t>
            </a:r>
            <a:r>
              <a:rPr lang="nl-BE" b="1" dirty="0" err="1">
                <a:solidFill>
                  <a:srgbClr val="267F99"/>
                </a:solidFill>
                <a:latin typeface=" Fira Code"/>
              </a:rPr>
              <a:t>RestClient</a:t>
            </a:r>
            <a:r>
              <a:rPr lang="nl-BE" b="1" dirty="0">
                <a:solidFill>
                  <a:srgbClr val="000000"/>
                </a:solidFill>
                <a:latin typeface=" Fira Code"/>
              </a:rPr>
              <a:t>(</a:t>
            </a:r>
            <a:r>
              <a:rPr lang="nl-BE" b="1" dirty="0">
                <a:solidFill>
                  <a:srgbClr val="001080"/>
                </a:solidFill>
                <a:latin typeface=" Fira Code"/>
              </a:rPr>
              <a:t>_</a:t>
            </a:r>
            <a:r>
              <a:rPr lang="nl-BE" b="1" dirty="0" err="1">
                <a:solidFill>
                  <a:srgbClr val="001080"/>
                </a:solidFill>
                <a:latin typeface=" Fira Code"/>
              </a:rPr>
              <a:t>baseUrl</a:t>
            </a:r>
            <a:r>
              <a:rPr lang="nl-BE" b="1" dirty="0">
                <a:solidFill>
                  <a:srgbClr val="000000"/>
                </a:solidFill>
                <a:latin typeface=" Fira Code"/>
              </a:rPr>
              <a:t>);</a:t>
            </a:r>
          </a:p>
          <a:p>
            <a:pPr marL="0" indent="0">
              <a:buNone/>
            </a:pPr>
            <a:r>
              <a:rPr lang="nl-BE" b="1" dirty="0">
                <a:solidFill>
                  <a:srgbClr val="000000"/>
                </a:solidFill>
                <a:latin typeface=" Fira Code"/>
              </a:rPr>
              <a:t>    </a:t>
            </a:r>
            <a:r>
              <a:rPr lang="nl-BE" b="1" dirty="0">
                <a:solidFill>
                  <a:srgbClr val="0000FF"/>
                </a:solidFill>
                <a:latin typeface=" Fira Code"/>
              </a:rPr>
              <a:t>var</a:t>
            </a:r>
            <a:r>
              <a:rPr lang="nl-BE" b="1" dirty="0">
                <a:solidFill>
                  <a:srgbClr val="000000"/>
                </a:solidFill>
                <a:latin typeface=" Fira Code"/>
              </a:rPr>
              <a:t> </a:t>
            </a:r>
            <a:r>
              <a:rPr lang="nl-BE" b="1" dirty="0" err="1">
                <a:solidFill>
                  <a:srgbClr val="001080"/>
                </a:solidFill>
                <a:latin typeface=" Fira Code"/>
              </a:rPr>
              <a:t>request</a:t>
            </a:r>
            <a:r>
              <a:rPr lang="nl-BE" b="1" dirty="0">
                <a:solidFill>
                  <a:srgbClr val="000000"/>
                </a:solidFill>
                <a:latin typeface=" Fira Code"/>
              </a:rPr>
              <a:t> = </a:t>
            </a:r>
            <a:r>
              <a:rPr lang="nl-BE" b="1" dirty="0">
                <a:solidFill>
                  <a:srgbClr val="0000FF"/>
                </a:solidFill>
                <a:latin typeface=" Fira Code"/>
              </a:rPr>
              <a:t>new</a:t>
            </a:r>
            <a:r>
              <a:rPr lang="nl-BE" b="1" dirty="0">
                <a:solidFill>
                  <a:srgbClr val="000000"/>
                </a:solidFill>
                <a:latin typeface=" Fira Code"/>
              </a:rPr>
              <a:t> </a:t>
            </a:r>
            <a:r>
              <a:rPr lang="nl-BE" b="1" dirty="0" err="1">
                <a:solidFill>
                  <a:srgbClr val="267F99"/>
                </a:solidFill>
                <a:latin typeface=" Fira Code"/>
              </a:rPr>
              <a:t>RestRequest</a:t>
            </a:r>
            <a:r>
              <a:rPr lang="nl-BE" b="1" dirty="0">
                <a:solidFill>
                  <a:srgbClr val="000000"/>
                </a:solidFill>
                <a:latin typeface=" Fira Code"/>
              </a:rPr>
              <a:t>(</a:t>
            </a:r>
            <a:r>
              <a:rPr lang="nl-BE" b="1" dirty="0">
                <a:solidFill>
                  <a:srgbClr val="001080"/>
                </a:solidFill>
                <a:latin typeface=" Fira Code"/>
              </a:rPr>
              <a:t>resource</a:t>
            </a:r>
            <a:r>
              <a:rPr lang="nl-BE" b="1" dirty="0">
                <a:solidFill>
                  <a:srgbClr val="000000"/>
                </a:solidFill>
                <a:latin typeface=" Fira Code"/>
              </a:rPr>
              <a:t>, </a:t>
            </a:r>
            <a:r>
              <a:rPr lang="nl-BE" b="1" dirty="0" err="1">
                <a:solidFill>
                  <a:srgbClr val="001080"/>
                </a:solidFill>
                <a:latin typeface=" Fira Code"/>
              </a:rPr>
              <a:t>Method</a:t>
            </a:r>
            <a:r>
              <a:rPr lang="nl-BE" b="1" dirty="0" err="1">
                <a:solidFill>
                  <a:srgbClr val="000000"/>
                </a:solidFill>
                <a:latin typeface=" Fira Code"/>
              </a:rPr>
              <a:t>.</a:t>
            </a:r>
            <a:r>
              <a:rPr lang="nl-BE" b="1" dirty="0" err="1">
                <a:solidFill>
                  <a:srgbClr val="001080"/>
                </a:solidFill>
                <a:latin typeface=" Fira Code"/>
              </a:rPr>
              <a:t>GET</a:t>
            </a:r>
            <a:r>
              <a:rPr lang="nl-BE" b="1" dirty="0">
                <a:solidFill>
                  <a:srgbClr val="000000"/>
                </a:solidFill>
                <a:latin typeface=" Fira Code"/>
              </a:rPr>
              <a:t>);</a:t>
            </a:r>
          </a:p>
          <a:p>
            <a:pPr marL="0" indent="0">
              <a:buNone/>
            </a:pPr>
            <a:r>
              <a:rPr lang="nl-BE" b="1" dirty="0">
                <a:solidFill>
                  <a:srgbClr val="000000"/>
                </a:solidFill>
                <a:latin typeface=" Fira Code"/>
              </a:rPr>
              <a:t>    </a:t>
            </a:r>
            <a:r>
              <a:rPr lang="nl-BE" b="1" dirty="0">
                <a:solidFill>
                  <a:srgbClr val="0000FF"/>
                </a:solidFill>
                <a:latin typeface=" Fira Code"/>
              </a:rPr>
              <a:t>var</a:t>
            </a:r>
            <a:r>
              <a:rPr lang="nl-BE" b="1" dirty="0">
                <a:solidFill>
                  <a:srgbClr val="000000"/>
                </a:solidFill>
                <a:latin typeface=" Fira Code"/>
              </a:rPr>
              <a:t> </a:t>
            </a:r>
            <a:r>
              <a:rPr lang="nl-BE" b="1" dirty="0">
                <a:solidFill>
                  <a:srgbClr val="001080"/>
                </a:solidFill>
                <a:latin typeface=" Fira Code"/>
              </a:rPr>
              <a:t>response</a:t>
            </a:r>
            <a:r>
              <a:rPr lang="nl-BE" b="1" dirty="0">
                <a:solidFill>
                  <a:srgbClr val="000000"/>
                </a:solidFill>
                <a:latin typeface=" Fira Code"/>
              </a:rPr>
              <a:t> = </a:t>
            </a:r>
            <a:r>
              <a:rPr lang="nl-BE" b="1" dirty="0" err="1">
                <a:solidFill>
                  <a:srgbClr val="001080"/>
                </a:solidFill>
                <a:latin typeface=" Fira Code"/>
              </a:rPr>
              <a:t>client</a:t>
            </a:r>
            <a:r>
              <a:rPr lang="nl-BE" b="1" dirty="0" err="1">
                <a:solidFill>
                  <a:srgbClr val="000000"/>
                </a:solidFill>
                <a:latin typeface=" Fira Code"/>
              </a:rPr>
              <a:t>.</a:t>
            </a:r>
            <a:r>
              <a:rPr lang="nl-BE" b="1" dirty="0" err="1">
                <a:solidFill>
                  <a:srgbClr val="795E26"/>
                </a:solidFill>
                <a:latin typeface=" Fira Code"/>
              </a:rPr>
              <a:t>Execute</a:t>
            </a:r>
            <a:r>
              <a:rPr lang="nl-BE" b="1" dirty="0">
                <a:solidFill>
                  <a:srgbClr val="000000"/>
                </a:solidFill>
                <a:latin typeface=" Fira Code"/>
              </a:rPr>
              <a:t>&lt;</a:t>
            </a:r>
            <a:r>
              <a:rPr lang="nl-BE" b="1" dirty="0" err="1">
                <a:solidFill>
                  <a:srgbClr val="267F99"/>
                </a:solidFill>
                <a:latin typeface=" Fira Code"/>
              </a:rPr>
              <a:t>TResult</a:t>
            </a:r>
            <a:r>
              <a:rPr lang="nl-BE" b="1" dirty="0">
                <a:solidFill>
                  <a:srgbClr val="000000"/>
                </a:solidFill>
                <a:latin typeface=" Fira Code"/>
              </a:rPr>
              <a:t>&gt;(</a:t>
            </a:r>
            <a:r>
              <a:rPr lang="nl-BE" b="1" dirty="0" err="1">
                <a:solidFill>
                  <a:srgbClr val="001080"/>
                </a:solidFill>
                <a:latin typeface=" Fira Code"/>
              </a:rPr>
              <a:t>request</a:t>
            </a:r>
            <a:r>
              <a:rPr lang="nl-BE" b="1" dirty="0">
                <a:solidFill>
                  <a:srgbClr val="000000"/>
                </a:solidFill>
                <a:latin typeface=" Fira Code"/>
              </a:rPr>
              <a:t>);</a:t>
            </a:r>
          </a:p>
          <a:p>
            <a:pPr marL="0" indent="0">
              <a:buNone/>
            </a:pPr>
            <a:r>
              <a:rPr lang="nl-BE" b="1" dirty="0">
                <a:solidFill>
                  <a:srgbClr val="000000"/>
                </a:solidFill>
                <a:latin typeface=" Fira Code"/>
              </a:rPr>
              <a:t>    </a:t>
            </a:r>
            <a:r>
              <a:rPr lang="nl-BE" b="1" dirty="0">
                <a:solidFill>
                  <a:srgbClr val="AF00DB"/>
                </a:solidFill>
                <a:latin typeface=" Fira Code"/>
              </a:rPr>
              <a:t>return</a:t>
            </a:r>
            <a:r>
              <a:rPr lang="nl-BE" b="1" dirty="0">
                <a:solidFill>
                  <a:srgbClr val="000000"/>
                </a:solidFill>
                <a:latin typeface=" Fira Code"/>
              </a:rPr>
              <a:t> </a:t>
            </a:r>
            <a:r>
              <a:rPr lang="nl-BE" b="1" dirty="0" err="1">
                <a:solidFill>
                  <a:srgbClr val="001080"/>
                </a:solidFill>
                <a:latin typeface=" Fira Code"/>
              </a:rPr>
              <a:t>response</a:t>
            </a:r>
            <a:r>
              <a:rPr lang="nl-BE" b="1" dirty="0" err="1">
                <a:solidFill>
                  <a:srgbClr val="000000"/>
                </a:solidFill>
                <a:latin typeface=" Fira Code"/>
              </a:rPr>
              <a:t>.</a:t>
            </a:r>
            <a:r>
              <a:rPr lang="nl-BE" b="1" dirty="0" err="1">
                <a:solidFill>
                  <a:srgbClr val="001080"/>
                </a:solidFill>
                <a:latin typeface=" Fira Code"/>
              </a:rPr>
              <a:t>Data</a:t>
            </a:r>
            <a:r>
              <a:rPr lang="nl-BE" b="1" dirty="0">
                <a:solidFill>
                  <a:srgbClr val="000000"/>
                </a:solidFill>
                <a:latin typeface=" Fira Code"/>
              </a:rPr>
              <a:t>;</a:t>
            </a:r>
          </a:p>
          <a:p>
            <a:pPr marL="0" indent="0">
              <a:buNone/>
            </a:pPr>
            <a:r>
              <a:rPr lang="nl-BE" b="1" dirty="0">
                <a:solidFill>
                  <a:srgbClr val="000000"/>
                </a:solidFill>
                <a:latin typeface=" Fira Code"/>
              </a:rPr>
              <a:t>}</a:t>
            </a:r>
          </a:p>
        </p:txBody>
      </p:sp>
    </p:spTree>
    <p:extLst>
      <p:ext uri="{BB962C8B-B14F-4D97-AF65-F5344CB8AC3E}">
        <p14:creationId xmlns:p14="http://schemas.microsoft.com/office/powerpoint/2010/main" val="1884227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a:t>ASP.NET </a:t>
            </a:r>
            <a:r>
              <a:rPr lang="nl-BE" dirty="0" err="1"/>
              <a:t>Core</a:t>
            </a:r>
            <a:r>
              <a:rPr lang="nl-BE" dirty="0"/>
              <a:t> </a:t>
            </a:r>
            <a:r>
              <a:rPr lang="nl-BE" dirty="0" err="1"/>
              <a:t>gRPC</a:t>
            </a:r>
            <a:r>
              <a:rPr lang="nl-BE" dirty="0"/>
              <a:t> (contract)</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a:xfrm>
            <a:off x="838200" y="1825625"/>
            <a:ext cx="11143268" cy="4351338"/>
          </a:xfrm>
        </p:spPr>
        <p:txBody>
          <a:bodyPr>
            <a:normAutofit fontScale="47500" lnSpcReduction="20000"/>
          </a:bodyPr>
          <a:lstStyle/>
          <a:p>
            <a:pPr marL="0" indent="0">
              <a:buNone/>
            </a:pPr>
            <a:r>
              <a:rPr lang="nl-BE" b="1" dirty="0">
                <a:solidFill>
                  <a:srgbClr val="0000FF"/>
                </a:solidFill>
                <a:latin typeface=" Fira Code"/>
              </a:rPr>
              <a:t>syntax</a:t>
            </a:r>
            <a:r>
              <a:rPr lang="nl-BE" b="1" dirty="0">
                <a:solidFill>
                  <a:srgbClr val="000000"/>
                </a:solidFill>
                <a:latin typeface=" Fira Code"/>
              </a:rPr>
              <a:t> = </a:t>
            </a:r>
            <a:r>
              <a:rPr lang="nl-BE" b="1" dirty="0">
                <a:solidFill>
                  <a:srgbClr val="A31515"/>
                </a:solidFill>
                <a:latin typeface=" Fira Code"/>
              </a:rPr>
              <a:t>"proto3"</a:t>
            </a:r>
            <a:r>
              <a:rPr lang="nl-BE" b="1" dirty="0">
                <a:solidFill>
                  <a:srgbClr val="000000"/>
                </a:solidFill>
                <a:latin typeface=" Fira Code"/>
              </a:rPr>
              <a:t>;</a:t>
            </a:r>
          </a:p>
          <a:p>
            <a:pPr marL="0" indent="0">
              <a:buNone/>
            </a:pPr>
            <a:r>
              <a:rPr lang="nl-BE" b="1" dirty="0">
                <a:solidFill>
                  <a:srgbClr val="0000FF"/>
                </a:solidFill>
                <a:latin typeface=" Fira Code"/>
              </a:rPr>
              <a:t>option</a:t>
            </a:r>
            <a:r>
              <a:rPr lang="nl-BE" b="1" dirty="0">
                <a:solidFill>
                  <a:srgbClr val="000000"/>
                </a:solidFill>
                <a:latin typeface=" Fira Code"/>
              </a:rPr>
              <a:t> </a:t>
            </a:r>
            <a:r>
              <a:rPr lang="nl-BE" b="1" dirty="0" err="1">
                <a:solidFill>
                  <a:srgbClr val="000000"/>
                </a:solidFill>
                <a:latin typeface=" Fira Code"/>
              </a:rPr>
              <a:t>csharp_namespace</a:t>
            </a:r>
            <a:r>
              <a:rPr lang="nl-BE" b="1" dirty="0">
                <a:solidFill>
                  <a:srgbClr val="000000"/>
                </a:solidFill>
                <a:latin typeface=" Fira Code"/>
              </a:rPr>
              <a:t> = </a:t>
            </a:r>
            <a:r>
              <a:rPr lang="nl-BE" b="1" dirty="0">
                <a:solidFill>
                  <a:srgbClr val="A31515"/>
                </a:solidFill>
                <a:latin typeface=" Fira Code"/>
              </a:rPr>
              <a:t>"</a:t>
            </a:r>
            <a:r>
              <a:rPr lang="nl-BE" b="1" dirty="0" err="1">
                <a:solidFill>
                  <a:srgbClr val="A31515"/>
                </a:solidFill>
                <a:latin typeface=" Fira Code"/>
              </a:rPr>
              <a:t>CSharpWars.Validator</a:t>
            </a:r>
            <a:r>
              <a:rPr lang="nl-BE" b="1" dirty="0">
                <a:solidFill>
                  <a:srgbClr val="A31515"/>
                </a:solidFill>
                <a:latin typeface=" Fira Code"/>
              </a:rPr>
              <a:t>"</a:t>
            </a:r>
            <a:r>
              <a:rPr lang="nl-BE" b="1" dirty="0">
                <a:solidFill>
                  <a:srgbClr val="000000"/>
                </a:solidFill>
                <a:latin typeface=" Fira Code"/>
              </a:rPr>
              <a:t>;</a:t>
            </a:r>
          </a:p>
          <a:p>
            <a:pPr marL="0" indent="0">
              <a:buNone/>
            </a:pPr>
            <a:r>
              <a:rPr lang="nl-BE" b="1" dirty="0">
                <a:solidFill>
                  <a:srgbClr val="0000FF"/>
                </a:solidFill>
                <a:latin typeface=" Fira Code"/>
              </a:rPr>
              <a:t>package</a:t>
            </a:r>
            <a:r>
              <a:rPr lang="nl-BE" b="1" dirty="0">
                <a:solidFill>
                  <a:srgbClr val="000000"/>
                </a:solidFill>
                <a:latin typeface=" Fira Code"/>
              </a:rPr>
              <a:t> </a:t>
            </a:r>
            <a:r>
              <a:rPr lang="nl-BE" b="1" dirty="0" err="1">
                <a:solidFill>
                  <a:srgbClr val="A31515"/>
                </a:solidFill>
                <a:latin typeface=" Fira Code"/>
              </a:rPr>
              <a:t>Validator</a:t>
            </a:r>
            <a:r>
              <a:rPr lang="nl-BE" b="1" dirty="0">
                <a:solidFill>
                  <a:srgbClr val="000000"/>
                </a:solidFill>
                <a:latin typeface=" Fira Code"/>
              </a:rPr>
              <a:t>;</a:t>
            </a:r>
          </a:p>
          <a:p>
            <a:pPr marL="0" indent="0">
              <a:buNone/>
            </a:pPr>
            <a:endParaRPr lang="nl-BE" b="1" dirty="0">
              <a:solidFill>
                <a:srgbClr val="000000"/>
              </a:solidFill>
              <a:latin typeface=" Fira Code"/>
            </a:endParaRPr>
          </a:p>
          <a:p>
            <a:pPr marL="0" indent="0">
              <a:buNone/>
            </a:pPr>
            <a:r>
              <a:rPr lang="nl-BE" b="1" dirty="0">
                <a:solidFill>
                  <a:srgbClr val="0000FF"/>
                </a:solidFill>
                <a:latin typeface=" Fira Code"/>
              </a:rPr>
              <a:t>service</a:t>
            </a:r>
            <a:r>
              <a:rPr lang="nl-BE" b="1" dirty="0">
                <a:solidFill>
                  <a:srgbClr val="000000"/>
                </a:solidFill>
                <a:latin typeface=" Fira Code"/>
              </a:rPr>
              <a:t> </a:t>
            </a:r>
            <a:r>
              <a:rPr lang="nl-BE" b="1" dirty="0" err="1">
                <a:solidFill>
                  <a:srgbClr val="267F99"/>
                </a:solidFill>
                <a:latin typeface=" Fira Code"/>
              </a:rPr>
              <a:t>ScriptValidator</a:t>
            </a:r>
            <a:r>
              <a:rPr lang="nl-BE" b="1" dirty="0">
                <a:solidFill>
                  <a:srgbClr val="000000"/>
                </a:solidFill>
                <a:latin typeface=" Fira Code"/>
              </a:rPr>
              <a:t> {</a:t>
            </a:r>
          </a:p>
          <a:p>
            <a:pPr marL="0" indent="0">
              <a:buNone/>
            </a:pPr>
            <a:r>
              <a:rPr lang="nl-BE" b="1" dirty="0">
                <a:solidFill>
                  <a:srgbClr val="000000"/>
                </a:solidFill>
                <a:latin typeface=" Fira Code"/>
              </a:rPr>
              <a:t>  </a:t>
            </a:r>
            <a:r>
              <a:rPr lang="nl-BE" b="1" dirty="0" err="1">
                <a:solidFill>
                  <a:srgbClr val="0000FF"/>
                </a:solidFill>
                <a:latin typeface=" Fira Code"/>
              </a:rPr>
              <a:t>rpc</a:t>
            </a:r>
            <a:r>
              <a:rPr lang="nl-BE" b="1" dirty="0">
                <a:solidFill>
                  <a:srgbClr val="000000"/>
                </a:solidFill>
                <a:latin typeface=" Fira Code"/>
              </a:rPr>
              <a:t> </a:t>
            </a:r>
            <a:r>
              <a:rPr lang="nl-BE" b="1" dirty="0" err="1">
                <a:solidFill>
                  <a:srgbClr val="795E26"/>
                </a:solidFill>
                <a:latin typeface=" Fira Code"/>
              </a:rPr>
              <a:t>Validate</a:t>
            </a:r>
            <a:r>
              <a:rPr lang="nl-BE" b="1" dirty="0">
                <a:solidFill>
                  <a:srgbClr val="000000"/>
                </a:solidFill>
                <a:latin typeface=" Fira Code"/>
              </a:rPr>
              <a:t> (</a:t>
            </a:r>
            <a:r>
              <a:rPr lang="nl-BE" b="1" dirty="0" err="1">
                <a:solidFill>
                  <a:srgbClr val="267F99"/>
                </a:solidFill>
                <a:latin typeface=" Fira Code"/>
              </a:rPr>
              <a:t>ScriptValidationRequest</a:t>
            </a:r>
            <a:r>
              <a:rPr lang="nl-BE" b="1" dirty="0">
                <a:solidFill>
                  <a:srgbClr val="000000"/>
                </a:solidFill>
                <a:latin typeface=" Fira Code"/>
              </a:rPr>
              <a:t>) </a:t>
            </a:r>
            <a:r>
              <a:rPr lang="nl-BE" b="1" dirty="0">
                <a:solidFill>
                  <a:srgbClr val="0000FF"/>
                </a:solidFill>
                <a:latin typeface=" Fira Code"/>
              </a:rPr>
              <a:t>returns</a:t>
            </a:r>
            <a:r>
              <a:rPr lang="nl-BE" b="1" dirty="0">
                <a:solidFill>
                  <a:srgbClr val="000000"/>
                </a:solidFill>
                <a:latin typeface=" Fira Code"/>
              </a:rPr>
              <a:t> (</a:t>
            </a:r>
            <a:r>
              <a:rPr lang="nl-BE" b="1" dirty="0" err="1">
                <a:solidFill>
                  <a:srgbClr val="267F99"/>
                </a:solidFill>
                <a:latin typeface=" Fira Code"/>
              </a:rPr>
              <a:t>ScriptValidationResponse</a:t>
            </a:r>
            <a:r>
              <a:rPr lang="nl-BE" b="1" dirty="0">
                <a:solidFill>
                  <a:srgbClr val="000000"/>
                </a:solidFill>
                <a:latin typeface=" Fira Code"/>
              </a:rPr>
              <a:t>);</a:t>
            </a:r>
          </a:p>
          <a:p>
            <a:pPr marL="0" indent="0">
              <a:buNone/>
            </a:pPr>
            <a:r>
              <a:rPr lang="nl-BE" b="1" dirty="0">
                <a:solidFill>
                  <a:srgbClr val="000000"/>
                </a:solidFill>
                <a:latin typeface=" Fira Code"/>
              </a:rPr>
              <a:t>}</a:t>
            </a:r>
          </a:p>
          <a:p>
            <a:pPr marL="0" indent="0">
              <a:buNone/>
            </a:pPr>
            <a:br>
              <a:rPr lang="nl-BE" b="1" dirty="0">
                <a:solidFill>
                  <a:srgbClr val="000000"/>
                </a:solidFill>
                <a:latin typeface=" Fira Code"/>
              </a:rPr>
            </a:br>
            <a:r>
              <a:rPr lang="nl-BE" b="1" dirty="0" err="1">
                <a:solidFill>
                  <a:srgbClr val="0000FF"/>
                </a:solidFill>
                <a:latin typeface=" Fira Code"/>
              </a:rPr>
              <a:t>message</a:t>
            </a:r>
            <a:r>
              <a:rPr lang="nl-BE" b="1" dirty="0">
                <a:solidFill>
                  <a:srgbClr val="000000"/>
                </a:solidFill>
                <a:latin typeface=" Fira Code"/>
              </a:rPr>
              <a:t> </a:t>
            </a:r>
            <a:r>
              <a:rPr lang="nl-BE" b="1" dirty="0" err="1">
                <a:solidFill>
                  <a:srgbClr val="267F99"/>
                </a:solidFill>
                <a:latin typeface=" Fira Code"/>
              </a:rPr>
              <a:t>ScriptValidationRequest</a:t>
            </a:r>
            <a:r>
              <a:rPr lang="nl-BE" b="1" dirty="0">
                <a:solidFill>
                  <a:srgbClr val="000000"/>
                </a:solidFill>
                <a:latin typeface=" Fira Code"/>
              </a:rPr>
              <a:t> {</a:t>
            </a:r>
          </a:p>
          <a:p>
            <a:pPr marL="0" indent="0">
              <a:buNone/>
            </a:pPr>
            <a:r>
              <a:rPr lang="nl-BE" b="1" dirty="0">
                <a:solidFill>
                  <a:srgbClr val="000000"/>
                </a:solidFill>
                <a:latin typeface=" Fira Code"/>
              </a:rPr>
              <a:t>  </a:t>
            </a:r>
            <a:r>
              <a:rPr lang="nl-BE" b="1" dirty="0">
                <a:solidFill>
                  <a:srgbClr val="0000FF"/>
                </a:solidFill>
                <a:latin typeface=" Fira Code"/>
              </a:rPr>
              <a:t>string</a:t>
            </a:r>
            <a:r>
              <a:rPr lang="nl-BE" b="1" dirty="0">
                <a:solidFill>
                  <a:srgbClr val="000000"/>
                </a:solidFill>
                <a:latin typeface=" Fira Code"/>
              </a:rPr>
              <a:t> </a:t>
            </a:r>
            <a:r>
              <a:rPr lang="nl-BE" b="1" dirty="0">
                <a:solidFill>
                  <a:srgbClr val="001080"/>
                </a:solidFill>
                <a:latin typeface=" Fira Code"/>
              </a:rPr>
              <a:t>Script</a:t>
            </a:r>
            <a:r>
              <a:rPr lang="nl-BE" b="1" dirty="0">
                <a:solidFill>
                  <a:srgbClr val="000000"/>
                </a:solidFill>
                <a:latin typeface=" Fira Code"/>
              </a:rPr>
              <a:t> = </a:t>
            </a:r>
            <a:r>
              <a:rPr lang="nl-BE" b="1" dirty="0">
                <a:solidFill>
                  <a:srgbClr val="098658"/>
                </a:solidFill>
                <a:latin typeface=" Fira Code"/>
              </a:rPr>
              <a:t>1</a:t>
            </a:r>
            <a:r>
              <a:rPr lang="nl-BE" b="1" dirty="0">
                <a:solidFill>
                  <a:srgbClr val="000000"/>
                </a:solidFill>
                <a:latin typeface=" Fira Code"/>
              </a:rPr>
              <a:t>;</a:t>
            </a:r>
          </a:p>
          <a:p>
            <a:pPr marL="0" indent="0">
              <a:buNone/>
            </a:pPr>
            <a:r>
              <a:rPr lang="nl-BE" b="1" dirty="0">
                <a:solidFill>
                  <a:srgbClr val="000000"/>
                </a:solidFill>
                <a:latin typeface=" Fira Code"/>
              </a:rPr>
              <a:t>}</a:t>
            </a:r>
          </a:p>
          <a:p>
            <a:pPr marL="0" indent="0">
              <a:buNone/>
            </a:pPr>
            <a:r>
              <a:rPr lang="nl-BE" b="1" dirty="0" err="1">
                <a:solidFill>
                  <a:srgbClr val="0000FF"/>
                </a:solidFill>
                <a:latin typeface=" Fira Code"/>
              </a:rPr>
              <a:t>message</a:t>
            </a:r>
            <a:r>
              <a:rPr lang="nl-BE" b="1" dirty="0">
                <a:solidFill>
                  <a:srgbClr val="000000"/>
                </a:solidFill>
                <a:latin typeface=" Fira Code"/>
              </a:rPr>
              <a:t> </a:t>
            </a:r>
            <a:r>
              <a:rPr lang="nl-BE" b="1" dirty="0" err="1">
                <a:solidFill>
                  <a:srgbClr val="267F99"/>
                </a:solidFill>
                <a:latin typeface=" Fira Code"/>
              </a:rPr>
              <a:t>ScriptValidationResponse</a:t>
            </a:r>
            <a:r>
              <a:rPr lang="nl-BE" b="1" dirty="0">
                <a:solidFill>
                  <a:srgbClr val="000000"/>
                </a:solidFill>
                <a:latin typeface=" Fira Code"/>
              </a:rPr>
              <a:t> {</a:t>
            </a:r>
          </a:p>
          <a:p>
            <a:pPr marL="0" indent="0">
              <a:buNone/>
            </a:pPr>
            <a:r>
              <a:rPr lang="nl-BE" b="1" dirty="0">
                <a:solidFill>
                  <a:srgbClr val="000000"/>
                </a:solidFill>
                <a:latin typeface=" Fira Code"/>
              </a:rPr>
              <a:t>    </a:t>
            </a:r>
            <a:r>
              <a:rPr lang="nl-BE" b="1" dirty="0">
                <a:solidFill>
                  <a:srgbClr val="0000FF"/>
                </a:solidFill>
                <a:latin typeface=" Fira Code"/>
              </a:rPr>
              <a:t>int64</a:t>
            </a:r>
            <a:r>
              <a:rPr lang="nl-BE" b="1" dirty="0">
                <a:solidFill>
                  <a:srgbClr val="000000"/>
                </a:solidFill>
                <a:latin typeface=" Fira Code"/>
              </a:rPr>
              <a:t> </a:t>
            </a:r>
            <a:r>
              <a:rPr lang="nl-BE" b="1" dirty="0" err="1">
                <a:solidFill>
                  <a:srgbClr val="001080"/>
                </a:solidFill>
                <a:latin typeface=" Fira Code"/>
              </a:rPr>
              <a:t>CompilationTimeInMilliseconds</a:t>
            </a:r>
            <a:r>
              <a:rPr lang="nl-BE" b="1" dirty="0">
                <a:solidFill>
                  <a:srgbClr val="000000"/>
                </a:solidFill>
                <a:latin typeface=" Fira Code"/>
              </a:rPr>
              <a:t> = </a:t>
            </a:r>
            <a:r>
              <a:rPr lang="nl-BE" b="1" dirty="0">
                <a:solidFill>
                  <a:srgbClr val="098658"/>
                </a:solidFill>
                <a:latin typeface=" Fira Code"/>
              </a:rPr>
              <a:t>1</a:t>
            </a:r>
            <a:r>
              <a:rPr lang="nl-BE" b="1" dirty="0">
                <a:solidFill>
                  <a:srgbClr val="000000"/>
                </a:solidFill>
                <a:latin typeface=" Fira Code"/>
              </a:rPr>
              <a:t>;</a:t>
            </a:r>
          </a:p>
          <a:p>
            <a:pPr marL="0" indent="0">
              <a:buNone/>
            </a:pPr>
            <a:r>
              <a:rPr lang="nl-BE" b="1" dirty="0">
                <a:solidFill>
                  <a:srgbClr val="000000"/>
                </a:solidFill>
                <a:latin typeface=" Fira Code"/>
              </a:rPr>
              <a:t>    </a:t>
            </a:r>
            <a:r>
              <a:rPr lang="nl-BE" b="1" dirty="0">
                <a:solidFill>
                  <a:srgbClr val="0000FF"/>
                </a:solidFill>
                <a:latin typeface=" Fira Code"/>
              </a:rPr>
              <a:t>int64</a:t>
            </a:r>
            <a:r>
              <a:rPr lang="nl-BE" b="1" dirty="0">
                <a:solidFill>
                  <a:srgbClr val="000000"/>
                </a:solidFill>
                <a:latin typeface=" Fira Code"/>
              </a:rPr>
              <a:t> </a:t>
            </a:r>
            <a:r>
              <a:rPr lang="nl-BE" b="1" dirty="0" err="1">
                <a:solidFill>
                  <a:srgbClr val="001080"/>
                </a:solidFill>
                <a:latin typeface=" Fira Code"/>
              </a:rPr>
              <a:t>RunTimeInMilliseconds</a:t>
            </a:r>
            <a:r>
              <a:rPr lang="nl-BE" b="1" dirty="0">
                <a:solidFill>
                  <a:srgbClr val="000000"/>
                </a:solidFill>
                <a:latin typeface=" Fira Code"/>
              </a:rPr>
              <a:t> = </a:t>
            </a:r>
            <a:r>
              <a:rPr lang="nl-BE" b="1" dirty="0">
                <a:solidFill>
                  <a:srgbClr val="098658"/>
                </a:solidFill>
                <a:latin typeface=" Fira Code"/>
              </a:rPr>
              <a:t>2</a:t>
            </a:r>
            <a:r>
              <a:rPr lang="nl-BE" b="1" dirty="0">
                <a:solidFill>
                  <a:srgbClr val="000000"/>
                </a:solidFill>
                <a:latin typeface=" Fira Code"/>
              </a:rPr>
              <a:t>;</a:t>
            </a:r>
          </a:p>
          <a:p>
            <a:pPr marL="0" indent="0">
              <a:buNone/>
            </a:pPr>
            <a:r>
              <a:rPr lang="nl-BE" b="1" dirty="0">
                <a:solidFill>
                  <a:srgbClr val="000000"/>
                </a:solidFill>
                <a:latin typeface=" Fira Code"/>
              </a:rPr>
              <a:t>    </a:t>
            </a:r>
            <a:r>
              <a:rPr lang="nl-BE" b="1" dirty="0" err="1">
                <a:solidFill>
                  <a:srgbClr val="0000FF"/>
                </a:solidFill>
                <a:latin typeface=" Fira Code"/>
              </a:rPr>
              <a:t>repeated</a:t>
            </a:r>
            <a:r>
              <a:rPr lang="nl-BE" b="1" dirty="0">
                <a:solidFill>
                  <a:srgbClr val="000000"/>
                </a:solidFill>
                <a:latin typeface=" Fira Code"/>
              </a:rPr>
              <a:t> </a:t>
            </a:r>
            <a:r>
              <a:rPr lang="nl-BE" b="1" dirty="0" err="1">
                <a:solidFill>
                  <a:srgbClr val="0000FF"/>
                </a:solidFill>
                <a:latin typeface=" Fira Code"/>
              </a:rPr>
              <a:t>ScriptValidationMessage</a:t>
            </a:r>
            <a:r>
              <a:rPr lang="nl-BE" b="1" dirty="0">
                <a:solidFill>
                  <a:srgbClr val="000000"/>
                </a:solidFill>
                <a:latin typeface=" Fira Code"/>
              </a:rPr>
              <a:t> </a:t>
            </a:r>
            <a:r>
              <a:rPr lang="nl-BE" b="1" dirty="0" err="1">
                <a:solidFill>
                  <a:srgbClr val="001080"/>
                </a:solidFill>
                <a:latin typeface=" Fira Code"/>
              </a:rPr>
              <a:t>ValidationMessages</a:t>
            </a:r>
            <a:r>
              <a:rPr lang="nl-BE" b="1" dirty="0">
                <a:solidFill>
                  <a:srgbClr val="000000"/>
                </a:solidFill>
                <a:latin typeface=" Fira Code"/>
              </a:rPr>
              <a:t> = </a:t>
            </a:r>
            <a:r>
              <a:rPr lang="nl-BE" b="1" dirty="0">
                <a:solidFill>
                  <a:srgbClr val="098658"/>
                </a:solidFill>
                <a:latin typeface=" Fira Code"/>
              </a:rPr>
              <a:t>3</a:t>
            </a:r>
            <a:r>
              <a:rPr lang="nl-BE" b="1" dirty="0">
                <a:solidFill>
                  <a:srgbClr val="000000"/>
                </a:solidFill>
                <a:latin typeface=" Fira Code"/>
              </a:rPr>
              <a:t>;</a:t>
            </a:r>
          </a:p>
          <a:p>
            <a:pPr marL="0" indent="0">
              <a:buNone/>
            </a:pPr>
            <a:r>
              <a:rPr lang="nl-BE" b="1" dirty="0">
                <a:solidFill>
                  <a:srgbClr val="000000"/>
                </a:solidFill>
                <a:latin typeface=" Fira Code"/>
              </a:rPr>
              <a:t>}</a:t>
            </a:r>
          </a:p>
        </p:txBody>
      </p:sp>
      <p:sp>
        <p:nvSpPr>
          <p:cNvPr id="3" name="Rechthoek 2">
            <a:extLst>
              <a:ext uri="{FF2B5EF4-FFF2-40B4-BE49-F238E27FC236}">
                <a16:creationId xmlns:a16="http://schemas.microsoft.com/office/drawing/2014/main" id="{15EF542D-DDC8-45A5-95D0-E1D46AC7DD83}"/>
              </a:ext>
            </a:extLst>
          </p:cNvPr>
          <p:cNvSpPr/>
          <p:nvPr/>
        </p:nvSpPr>
        <p:spPr>
          <a:xfrm>
            <a:off x="7616857" y="3799001"/>
            <a:ext cx="5712643" cy="1292662"/>
          </a:xfrm>
          <a:prstGeom prst="rect">
            <a:avLst/>
          </a:prstGeom>
        </p:spPr>
        <p:txBody>
          <a:bodyPr wrap="square">
            <a:spAutoFit/>
          </a:bodyPr>
          <a:lstStyle/>
          <a:p>
            <a:r>
              <a:rPr lang="nl-BE" sz="1300" b="1" dirty="0" err="1">
                <a:solidFill>
                  <a:srgbClr val="0000FF"/>
                </a:solidFill>
                <a:latin typeface=" Fira Code"/>
              </a:rPr>
              <a:t>message</a:t>
            </a:r>
            <a:r>
              <a:rPr lang="nl-BE" sz="1300" b="1" dirty="0">
                <a:solidFill>
                  <a:srgbClr val="000000"/>
                </a:solidFill>
                <a:latin typeface=" Fira Code"/>
              </a:rPr>
              <a:t> </a:t>
            </a:r>
            <a:r>
              <a:rPr lang="nl-BE" sz="1300" b="1" dirty="0" err="1">
                <a:solidFill>
                  <a:srgbClr val="267F99"/>
                </a:solidFill>
                <a:latin typeface=" Fira Code"/>
              </a:rPr>
              <a:t>ScriptValidationMessage</a:t>
            </a:r>
            <a:endParaRPr lang="nl-BE" sz="1300" b="1" dirty="0">
              <a:solidFill>
                <a:srgbClr val="000000"/>
              </a:solidFill>
              <a:latin typeface=" Fira Code"/>
            </a:endParaRPr>
          </a:p>
          <a:p>
            <a:r>
              <a:rPr lang="nl-BE" sz="1300" b="1" dirty="0">
                <a:solidFill>
                  <a:srgbClr val="000000"/>
                </a:solidFill>
                <a:latin typeface=" Fira Code"/>
              </a:rPr>
              <a:t>{</a:t>
            </a:r>
          </a:p>
          <a:p>
            <a:r>
              <a:rPr lang="nl-BE" sz="1300" b="1" dirty="0">
                <a:solidFill>
                  <a:srgbClr val="000000"/>
                </a:solidFill>
                <a:latin typeface=" Fira Code"/>
              </a:rPr>
              <a:t>    </a:t>
            </a:r>
            <a:r>
              <a:rPr lang="nl-BE" sz="1300" b="1" dirty="0">
                <a:solidFill>
                  <a:srgbClr val="0000FF"/>
                </a:solidFill>
                <a:latin typeface=" Fira Code"/>
              </a:rPr>
              <a:t>int32</a:t>
            </a:r>
            <a:r>
              <a:rPr lang="nl-BE" sz="1300" b="1" dirty="0">
                <a:solidFill>
                  <a:srgbClr val="000000"/>
                </a:solidFill>
                <a:latin typeface=" Fira Code"/>
              </a:rPr>
              <a:t> </a:t>
            </a:r>
            <a:r>
              <a:rPr lang="nl-BE" sz="1300" b="1" dirty="0" err="1">
                <a:solidFill>
                  <a:srgbClr val="001080"/>
                </a:solidFill>
                <a:latin typeface=" Fira Code"/>
              </a:rPr>
              <a:t>LocationStart</a:t>
            </a:r>
            <a:r>
              <a:rPr lang="nl-BE" sz="1300" b="1" dirty="0">
                <a:solidFill>
                  <a:srgbClr val="000000"/>
                </a:solidFill>
                <a:latin typeface=" Fira Code"/>
              </a:rPr>
              <a:t> = </a:t>
            </a:r>
            <a:r>
              <a:rPr lang="nl-BE" sz="1300" b="1" dirty="0">
                <a:solidFill>
                  <a:srgbClr val="098658"/>
                </a:solidFill>
                <a:latin typeface=" Fira Code"/>
              </a:rPr>
              <a:t>1</a:t>
            </a:r>
            <a:r>
              <a:rPr lang="nl-BE" sz="1300" b="1" dirty="0">
                <a:solidFill>
                  <a:srgbClr val="000000"/>
                </a:solidFill>
                <a:latin typeface=" Fira Code"/>
              </a:rPr>
              <a:t>;</a:t>
            </a:r>
          </a:p>
          <a:p>
            <a:r>
              <a:rPr lang="nl-BE" sz="1300" b="1" dirty="0">
                <a:solidFill>
                  <a:srgbClr val="000000"/>
                </a:solidFill>
                <a:latin typeface=" Fira Code"/>
              </a:rPr>
              <a:t>    </a:t>
            </a:r>
            <a:r>
              <a:rPr lang="nl-BE" sz="1300" b="1" dirty="0">
                <a:solidFill>
                  <a:srgbClr val="0000FF"/>
                </a:solidFill>
                <a:latin typeface=" Fira Code"/>
              </a:rPr>
              <a:t>int32</a:t>
            </a:r>
            <a:r>
              <a:rPr lang="nl-BE" sz="1300" b="1" dirty="0">
                <a:solidFill>
                  <a:srgbClr val="000000"/>
                </a:solidFill>
                <a:latin typeface=" Fira Code"/>
              </a:rPr>
              <a:t> </a:t>
            </a:r>
            <a:r>
              <a:rPr lang="nl-BE" sz="1300" b="1" dirty="0" err="1">
                <a:solidFill>
                  <a:srgbClr val="001080"/>
                </a:solidFill>
                <a:latin typeface=" Fira Code"/>
              </a:rPr>
              <a:t>LocationEnd</a:t>
            </a:r>
            <a:r>
              <a:rPr lang="nl-BE" sz="1300" b="1" dirty="0">
                <a:solidFill>
                  <a:srgbClr val="000000"/>
                </a:solidFill>
                <a:latin typeface=" Fira Code"/>
              </a:rPr>
              <a:t> = </a:t>
            </a:r>
            <a:r>
              <a:rPr lang="nl-BE" sz="1300" b="1" dirty="0">
                <a:solidFill>
                  <a:srgbClr val="098658"/>
                </a:solidFill>
                <a:latin typeface=" Fira Code"/>
              </a:rPr>
              <a:t>2</a:t>
            </a:r>
            <a:r>
              <a:rPr lang="nl-BE" sz="1300" b="1" dirty="0">
                <a:solidFill>
                  <a:srgbClr val="000000"/>
                </a:solidFill>
                <a:latin typeface=" Fira Code"/>
              </a:rPr>
              <a:t>;</a:t>
            </a:r>
          </a:p>
          <a:p>
            <a:r>
              <a:rPr lang="nl-BE" sz="1300" b="1" dirty="0">
                <a:solidFill>
                  <a:srgbClr val="000000"/>
                </a:solidFill>
                <a:latin typeface=" Fira Code"/>
              </a:rPr>
              <a:t>    </a:t>
            </a:r>
            <a:r>
              <a:rPr lang="nl-BE" sz="1300" b="1" dirty="0">
                <a:solidFill>
                  <a:srgbClr val="0000FF"/>
                </a:solidFill>
                <a:latin typeface=" Fira Code"/>
              </a:rPr>
              <a:t>string</a:t>
            </a:r>
            <a:r>
              <a:rPr lang="nl-BE" sz="1300" b="1" dirty="0">
                <a:solidFill>
                  <a:srgbClr val="000000"/>
                </a:solidFill>
                <a:latin typeface=" Fira Code"/>
              </a:rPr>
              <a:t> </a:t>
            </a:r>
            <a:r>
              <a:rPr lang="nl-BE" sz="1300" b="1" dirty="0">
                <a:solidFill>
                  <a:srgbClr val="001080"/>
                </a:solidFill>
                <a:latin typeface=" Fira Code"/>
              </a:rPr>
              <a:t>Message</a:t>
            </a:r>
            <a:r>
              <a:rPr lang="nl-BE" sz="1300" b="1" dirty="0">
                <a:solidFill>
                  <a:srgbClr val="000000"/>
                </a:solidFill>
                <a:latin typeface=" Fira Code"/>
              </a:rPr>
              <a:t> = </a:t>
            </a:r>
            <a:r>
              <a:rPr lang="nl-BE" sz="1300" b="1" dirty="0">
                <a:solidFill>
                  <a:srgbClr val="098658"/>
                </a:solidFill>
                <a:latin typeface=" Fira Code"/>
              </a:rPr>
              <a:t>3</a:t>
            </a:r>
            <a:r>
              <a:rPr lang="nl-BE" sz="1300" b="1" dirty="0">
                <a:solidFill>
                  <a:srgbClr val="000000"/>
                </a:solidFill>
                <a:latin typeface=" Fira Code"/>
              </a:rPr>
              <a:t>;</a:t>
            </a:r>
          </a:p>
          <a:p>
            <a:r>
              <a:rPr lang="nl-BE" sz="1300" b="1" dirty="0">
                <a:solidFill>
                  <a:srgbClr val="000000"/>
                </a:solidFill>
                <a:latin typeface=" Fira Code"/>
              </a:rPr>
              <a:t>}</a:t>
            </a:r>
          </a:p>
        </p:txBody>
      </p:sp>
    </p:spTree>
    <p:extLst>
      <p:ext uri="{BB962C8B-B14F-4D97-AF65-F5344CB8AC3E}">
        <p14:creationId xmlns:p14="http://schemas.microsoft.com/office/powerpoint/2010/main" val="666849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a:t>ASP.NET </a:t>
            </a:r>
            <a:r>
              <a:rPr lang="nl-BE" dirty="0" err="1"/>
              <a:t>Core</a:t>
            </a:r>
            <a:r>
              <a:rPr lang="nl-BE" dirty="0"/>
              <a:t> </a:t>
            </a:r>
            <a:r>
              <a:rPr lang="nl-BE" dirty="0" err="1"/>
              <a:t>gRPC</a:t>
            </a:r>
            <a:r>
              <a:rPr lang="nl-BE" dirty="0"/>
              <a:t> (server)</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a:xfrm>
            <a:off x="838200" y="1825625"/>
            <a:ext cx="11143268" cy="4351338"/>
          </a:xfrm>
        </p:spPr>
        <p:txBody>
          <a:bodyPr>
            <a:normAutofit fontScale="62500" lnSpcReduction="20000"/>
          </a:bodyPr>
          <a:lstStyle/>
          <a:p>
            <a:pPr marL="0" indent="0">
              <a:buNone/>
            </a:pPr>
            <a:r>
              <a:rPr lang="nl-BE" b="1" dirty="0">
                <a:solidFill>
                  <a:srgbClr val="0000FF"/>
                </a:solidFill>
                <a:latin typeface=" Fira Code"/>
              </a:rPr>
              <a:t>public</a:t>
            </a:r>
            <a:r>
              <a:rPr lang="nl-BE" b="1" dirty="0">
                <a:solidFill>
                  <a:srgbClr val="000000"/>
                </a:solidFill>
                <a:latin typeface=" Fira Code"/>
              </a:rPr>
              <a:t> </a:t>
            </a:r>
            <a:r>
              <a:rPr lang="nl-BE" b="1" dirty="0">
                <a:solidFill>
                  <a:srgbClr val="0000FF"/>
                </a:solidFill>
                <a:latin typeface=" Fira Code"/>
              </a:rPr>
              <a:t>class</a:t>
            </a:r>
            <a:r>
              <a:rPr lang="nl-BE" b="1" dirty="0">
                <a:solidFill>
                  <a:srgbClr val="000000"/>
                </a:solidFill>
                <a:latin typeface=" Fira Code"/>
              </a:rPr>
              <a:t> </a:t>
            </a:r>
            <a:r>
              <a:rPr lang="nl-BE" b="1" dirty="0" err="1">
                <a:solidFill>
                  <a:srgbClr val="267F99"/>
                </a:solidFill>
                <a:latin typeface=" Fira Code"/>
              </a:rPr>
              <a:t>ScriptValidatorService</a:t>
            </a:r>
            <a:r>
              <a:rPr lang="nl-BE" b="1" dirty="0">
                <a:solidFill>
                  <a:srgbClr val="000000"/>
                </a:solidFill>
                <a:latin typeface=" Fira Code"/>
              </a:rPr>
              <a:t> </a:t>
            </a:r>
          </a:p>
          <a:p>
            <a:pPr marL="0" indent="0">
              <a:buNone/>
            </a:pPr>
            <a:r>
              <a:rPr lang="nl-BE" b="1" dirty="0">
                <a:solidFill>
                  <a:srgbClr val="000000"/>
                </a:solidFill>
                <a:latin typeface=" Fira Code"/>
              </a:rPr>
              <a:t>    : </a:t>
            </a:r>
            <a:r>
              <a:rPr lang="nl-BE" b="1" dirty="0" err="1">
                <a:solidFill>
                  <a:srgbClr val="267F99"/>
                </a:solidFill>
                <a:latin typeface=" Fira Code"/>
              </a:rPr>
              <a:t>ScriptValidator</a:t>
            </a:r>
            <a:r>
              <a:rPr lang="nl-BE" b="1" dirty="0" err="1">
                <a:solidFill>
                  <a:srgbClr val="000000"/>
                </a:solidFill>
                <a:latin typeface=" Fira Code"/>
              </a:rPr>
              <a:t>.</a:t>
            </a:r>
            <a:r>
              <a:rPr lang="nl-BE" b="1" dirty="0" err="1">
                <a:solidFill>
                  <a:srgbClr val="267F99"/>
                </a:solidFill>
                <a:latin typeface=" Fira Code"/>
              </a:rPr>
              <a:t>ScriptValidatorBase</a:t>
            </a:r>
            <a:r>
              <a:rPr lang="nl-BE" b="1" dirty="0">
                <a:solidFill>
                  <a:srgbClr val="267F99"/>
                </a:solidFill>
                <a:latin typeface=" Fira Code"/>
              </a:rPr>
              <a:t> </a:t>
            </a:r>
            <a:r>
              <a:rPr lang="nl-BE" b="1" dirty="0">
                <a:solidFill>
                  <a:srgbClr val="000000"/>
                </a:solidFill>
                <a:latin typeface=" Fira Code"/>
              </a:rPr>
              <a:t>{</a:t>
            </a:r>
          </a:p>
          <a:p>
            <a:pPr marL="0" indent="0">
              <a:buNone/>
            </a:pPr>
            <a:r>
              <a:rPr lang="nl-BE" b="1" dirty="0">
                <a:solidFill>
                  <a:srgbClr val="0000FF"/>
                </a:solidFill>
                <a:latin typeface=" Fira Code"/>
              </a:rPr>
              <a:t>    </a:t>
            </a:r>
          </a:p>
          <a:p>
            <a:pPr marL="0" indent="0">
              <a:buNone/>
            </a:pPr>
            <a:r>
              <a:rPr lang="nl-BE" b="1" dirty="0">
                <a:solidFill>
                  <a:srgbClr val="0000FF"/>
                </a:solidFill>
                <a:latin typeface=" Fira Code"/>
              </a:rPr>
              <a:t>    private</a:t>
            </a:r>
            <a:r>
              <a:rPr lang="nl-BE" b="1" dirty="0">
                <a:solidFill>
                  <a:srgbClr val="000000"/>
                </a:solidFill>
                <a:latin typeface=" Fira Code"/>
              </a:rPr>
              <a:t> </a:t>
            </a:r>
            <a:r>
              <a:rPr lang="nl-BE" b="1" dirty="0" err="1">
                <a:solidFill>
                  <a:srgbClr val="0000FF"/>
                </a:solidFill>
                <a:latin typeface=" Fira Code"/>
              </a:rPr>
              <a:t>readonly</a:t>
            </a:r>
            <a:r>
              <a:rPr lang="nl-BE" b="1" dirty="0">
                <a:solidFill>
                  <a:srgbClr val="000000"/>
                </a:solidFill>
                <a:latin typeface=" Fira Code"/>
              </a:rPr>
              <a:t> </a:t>
            </a:r>
            <a:r>
              <a:rPr lang="nl-BE" b="1" dirty="0" err="1">
                <a:solidFill>
                  <a:srgbClr val="267F99"/>
                </a:solidFill>
                <a:latin typeface=" Fira Code"/>
              </a:rPr>
              <a:t>IScriptValidationHelper</a:t>
            </a:r>
            <a:r>
              <a:rPr lang="nl-BE" b="1" dirty="0">
                <a:solidFill>
                  <a:srgbClr val="000000"/>
                </a:solidFill>
                <a:latin typeface=" Fira Code"/>
              </a:rPr>
              <a:t> </a:t>
            </a:r>
            <a:r>
              <a:rPr lang="nl-BE" b="1" dirty="0">
                <a:solidFill>
                  <a:srgbClr val="001080"/>
                </a:solidFill>
                <a:latin typeface=" Fira Code"/>
              </a:rPr>
              <a:t>_helper</a:t>
            </a:r>
            <a:r>
              <a:rPr lang="nl-BE" b="1" dirty="0">
                <a:solidFill>
                  <a:srgbClr val="000000"/>
                </a:solidFill>
                <a:latin typeface=" Fira Code"/>
              </a:rPr>
              <a:t>;</a:t>
            </a:r>
          </a:p>
          <a:p>
            <a:pPr marL="0" indent="0">
              <a:buNone/>
            </a:pPr>
            <a:br>
              <a:rPr lang="nl-BE" b="1" dirty="0">
                <a:solidFill>
                  <a:srgbClr val="000000"/>
                </a:solidFill>
                <a:latin typeface=" Fira Code"/>
              </a:rPr>
            </a:br>
            <a:r>
              <a:rPr lang="nl-BE" b="1" dirty="0">
                <a:solidFill>
                  <a:srgbClr val="000000"/>
                </a:solidFill>
                <a:latin typeface=" Fira Code"/>
              </a:rPr>
              <a:t>    </a:t>
            </a:r>
            <a:r>
              <a:rPr lang="nl-BE" b="1" dirty="0">
                <a:solidFill>
                  <a:srgbClr val="0000FF"/>
                </a:solidFill>
                <a:latin typeface=" Fira Code"/>
              </a:rPr>
              <a:t>public</a:t>
            </a:r>
            <a:r>
              <a:rPr lang="nl-BE" b="1" dirty="0">
                <a:solidFill>
                  <a:srgbClr val="000000"/>
                </a:solidFill>
                <a:latin typeface=" Fira Code"/>
              </a:rPr>
              <a:t> </a:t>
            </a:r>
            <a:r>
              <a:rPr lang="nl-BE" b="1" dirty="0" err="1">
                <a:solidFill>
                  <a:srgbClr val="795E26"/>
                </a:solidFill>
                <a:latin typeface=" Fira Code"/>
              </a:rPr>
              <a:t>ScriptValidatorService</a:t>
            </a:r>
            <a:r>
              <a:rPr lang="nl-BE" b="1" dirty="0">
                <a:solidFill>
                  <a:srgbClr val="000000"/>
                </a:solidFill>
                <a:latin typeface=" Fira Code"/>
              </a:rPr>
              <a:t>(</a:t>
            </a:r>
            <a:r>
              <a:rPr lang="nl-BE" b="1" dirty="0" err="1">
                <a:solidFill>
                  <a:srgbClr val="267F99"/>
                </a:solidFill>
                <a:latin typeface=" Fira Code"/>
              </a:rPr>
              <a:t>IScriptValidationHelper</a:t>
            </a:r>
            <a:r>
              <a:rPr lang="nl-BE" b="1" dirty="0">
                <a:solidFill>
                  <a:srgbClr val="000000"/>
                </a:solidFill>
                <a:latin typeface=" Fira Code"/>
              </a:rPr>
              <a:t> </a:t>
            </a:r>
            <a:r>
              <a:rPr lang="nl-BE" b="1" dirty="0">
                <a:solidFill>
                  <a:srgbClr val="001080"/>
                </a:solidFill>
                <a:latin typeface=" Fira Code"/>
              </a:rPr>
              <a:t>helper</a:t>
            </a:r>
            <a:r>
              <a:rPr lang="nl-BE" b="1" dirty="0">
                <a:solidFill>
                  <a:srgbClr val="000000"/>
                </a:solidFill>
                <a:latin typeface=" Fira Code"/>
              </a:rPr>
              <a:t>) {</a:t>
            </a:r>
          </a:p>
          <a:p>
            <a:pPr marL="0" indent="0">
              <a:buNone/>
            </a:pPr>
            <a:r>
              <a:rPr lang="nl-BE" b="1" dirty="0">
                <a:solidFill>
                  <a:srgbClr val="000000"/>
                </a:solidFill>
                <a:latin typeface=" Fira Code"/>
              </a:rPr>
              <a:t>        </a:t>
            </a:r>
            <a:r>
              <a:rPr lang="nl-BE" b="1" dirty="0">
                <a:solidFill>
                  <a:srgbClr val="001080"/>
                </a:solidFill>
                <a:latin typeface=" Fira Code"/>
              </a:rPr>
              <a:t>_helper</a:t>
            </a:r>
            <a:r>
              <a:rPr lang="nl-BE" b="1" dirty="0">
                <a:solidFill>
                  <a:srgbClr val="000000"/>
                </a:solidFill>
                <a:latin typeface=" Fira Code"/>
              </a:rPr>
              <a:t> = </a:t>
            </a:r>
            <a:r>
              <a:rPr lang="nl-BE" b="1" dirty="0">
                <a:solidFill>
                  <a:srgbClr val="001080"/>
                </a:solidFill>
                <a:latin typeface=" Fira Code"/>
              </a:rPr>
              <a:t>helper</a:t>
            </a:r>
            <a:r>
              <a:rPr lang="nl-BE" b="1" dirty="0">
                <a:solidFill>
                  <a:srgbClr val="000000"/>
                </a:solidFill>
                <a:latin typeface=" Fira Code"/>
              </a:rPr>
              <a:t>;</a:t>
            </a:r>
          </a:p>
          <a:p>
            <a:pPr marL="0" indent="0">
              <a:buNone/>
            </a:pPr>
            <a:r>
              <a:rPr lang="nl-BE" b="1" dirty="0">
                <a:solidFill>
                  <a:srgbClr val="000000"/>
                </a:solidFill>
                <a:latin typeface=" Fira Code"/>
              </a:rPr>
              <a:t>    }</a:t>
            </a:r>
          </a:p>
          <a:p>
            <a:pPr marL="0" indent="0">
              <a:buNone/>
            </a:pPr>
            <a:br>
              <a:rPr lang="nl-BE" b="1" dirty="0">
                <a:solidFill>
                  <a:srgbClr val="000000"/>
                </a:solidFill>
                <a:latin typeface=" Fira Code"/>
              </a:rPr>
            </a:br>
            <a:r>
              <a:rPr lang="nl-BE" b="1" dirty="0">
                <a:solidFill>
                  <a:srgbClr val="000000"/>
                </a:solidFill>
                <a:latin typeface=" Fira Code"/>
              </a:rPr>
              <a:t>    </a:t>
            </a:r>
            <a:r>
              <a:rPr lang="nl-BE" b="1" dirty="0">
                <a:solidFill>
                  <a:srgbClr val="0000FF"/>
                </a:solidFill>
                <a:latin typeface=" Fira Code"/>
              </a:rPr>
              <a:t>public</a:t>
            </a:r>
            <a:r>
              <a:rPr lang="nl-BE" b="1" dirty="0">
                <a:solidFill>
                  <a:srgbClr val="000000"/>
                </a:solidFill>
                <a:latin typeface=" Fira Code"/>
              </a:rPr>
              <a:t> </a:t>
            </a:r>
            <a:r>
              <a:rPr lang="nl-BE" b="1" dirty="0" err="1">
                <a:solidFill>
                  <a:srgbClr val="0000FF"/>
                </a:solidFill>
                <a:latin typeface=" Fira Code"/>
              </a:rPr>
              <a:t>override</a:t>
            </a:r>
            <a:r>
              <a:rPr lang="nl-BE" b="1" dirty="0">
                <a:solidFill>
                  <a:srgbClr val="000000"/>
                </a:solidFill>
                <a:latin typeface=" Fira Code"/>
              </a:rPr>
              <a:t> </a:t>
            </a:r>
            <a:r>
              <a:rPr lang="nl-BE" b="1" dirty="0" err="1">
                <a:solidFill>
                  <a:srgbClr val="267F99"/>
                </a:solidFill>
                <a:latin typeface=" Fira Code"/>
              </a:rPr>
              <a:t>Task</a:t>
            </a:r>
            <a:r>
              <a:rPr lang="nl-BE" b="1" dirty="0">
                <a:solidFill>
                  <a:srgbClr val="000000"/>
                </a:solidFill>
                <a:latin typeface=" Fira Code"/>
              </a:rPr>
              <a:t>&lt;</a:t>
            </a:r>
            <a:r>
              <a:rPr lang="nl-BE" b="1" dirty="0" err="1">
                <a:solidFill>
                  <a:srgbClr val="267F99"/>
                </a:solidFill>
                <a:latin typeface=" Fira Code"/>
              </a:rPr>
              <a:t>ScriptValidationResponse</a:t>
            </a:r>
            <a:r>
              <a:rPr lang="nl-BE" b="1" dirty="0">
                <a:solidFill>
                  <a:srgbClr val="000000"/>
                </a:solidFill>
                <a:latin typeface=" Fira Code"/>
              </a:rPr>
              <a:t>&gt; </a:t>
            </a:r>
            <a:r>
              <a:rPr lang="nl-BE" b="1" dirty="0" err="1">
                <a:solidFill>
                  <a:srgbClr val="795E26"/>
                </a:solidFill>
                <a:latin typeface=" Fira Code"/>
              </a:rPr>
              <a:t>Validate</a:t>
            </a:r>
            <a:r>
              <a:rPr lang="nl-BE" b="1" dirty="0">
                <a:solidFill>
                  <a:srgbClr val="000000"/>
                </a:solidFill>
                <a:latin typeface=" Fira Code"/>
              </a:rPr>
              <a:t>(</a:t>
            </a:r>
          </a:p>
          <a:p>
            <a:pPr marL="0" indent="0">
              <a:buNone/>
            </a:pPr>
            <a:r>
              <a:rPr lang="nl-BE" b="1" dirty="0">
                <a:solidFill>
                  <a:srgbClr val="000000"/>
                </a:solidFill>
                <a:latin typeface=" Fira Code"/>
              </a:rPr>
              <a:t>        </a:t>
            </a:r>
            <a:r>
              <a:rPr lang="nl-BE" b="1" dirty="0" err="1">
                <a:solidFill>
                  <a:srgbClr val="267F99"/>
                </a:solidFill>
                <a:latin typeface=" Fira Code"/>
              </a:rPr>
              <a:t>ScriptValidationRequest</a:t>
            </a:r>
            <a:r>
              <a:rPr lang="nl-BE" b="1" dirty="0">
                <a:solidFill>
                  <a:srgbClr val="000000"/>
                </a:solidFill>
                <a:latin typeface=" Fira Code"/>
              </a:rPr>
              <a:t> </a:t>
            </a:r>
            <a:r>
              <a:rPr lang="nl-BE" b="1" dirty="0" err="1">
                <a:solidFill>
                  <a:srgbClr val="001080"/>
                </a:solidFill>
                <a:latin typeface=" Fira Code"/>
              </a:rPr>
              <a:t>request</a:t>
            </a:r>
            <a:r>
              <a:rPr lang="nl-BE" b="1" dirty="0">
                <a:solidFill>
                  <a:srgbClr val="000000"/>
                </a:solidFill>
                <a:latin typeface=" Fira Code"/>
              </a:rPr>
              <a:t>, </a:t>
            </a:r>
            <a:r>
              <a:rPr lang="nl-BE" b="1" dirty="0" err="1">
                <a:solidFill>
                  <a:srgbClr val="267F99"/>
                </a:solidFill>
                <a:latin typeface=" Fira Code"/>
              </a:rPr>
              <a:t>ServerCallContext</a:t>
            </a:r>
            <a:r>
              <a:rPr lang="nl-BE" b="1" dirty="0">
                <a:solidFill>
                  <a:srgbClr val="000000"/>
                </a:solidFill>
                <a:latin typeface=" Fira Code"/>
              </a:rPr>
              <a:t> </a:t>
            </a:r>
            <a:r>
              <a:rPr lang="nl-BE" b="1" dirty="0">
                <a:solidFill>
                  <a:srgbClr val="001080"/>
                </a:solidFill>
                <a:latin typeface=" Fira Code"/>
              </a:rPr>
              <a:t>context</a:t>
            </a:r>
            <a:r>
              <a:rPr lang="nl-BE" b="1" dirty="0">
                <a:solidFill>
                  <a:srgbClr val="000000"/>
                </a:solidFill>
                <a:latin typeface=" Fira Code"/>
              </a:rPr>
              <a:t>) {</a:t>
            </a:r>
          </a:p>
          <a:p>
            <a:pPr marL="0" indent="0">
              <a:buNone/>
            </a:pPr>
            <a:r>
              <a:rPr lang="nl-BE" b="1" dirty="0">
                <a:solidFill>
                  <a:srgbClr val="000000"/>
                </a:solidFill>
                <a:latin typeface=" Fira Code"/>
              </a:rPr>
              <a:t>            </a:t>
            </a:r>
            <a:r>
              <a:rPr lang="nl-BE" b="1" dirty="0">
                <a:solidFill>
                  <a:srgbClr val="AF00DB"/>
                </a:solidFill>
                <a:latin typeface=" Fira Code"/>
              </a:rPr>
              <a:t>return</a:t>
            </a:r>
            <a:r>
              <a:rPr lang="nl-BE" b="1" dirty="0">
                <a:solidFill>
                  <a:srgbClr val="000000"/>
                </a:solidFill>
                <a:latin typeface=" Fira Code"/>
              </a:rPr>
              <a:t> </a:t>
            </a:r>
            <a:r>
              <a:rPr lang="nl-BE" b="1" dirty="0">
                <a:solidFill>
                  <a:srgbClr val="001080"/>
                </a:solidFill>
                <a:latin typeface=" Fira Code"/>
              </a:rPr>
              <a:t>_</a:t>
            </a:r>
            <a:r>
              <a:rPr lang="nl-BE" b="1" dirty="0" err="1">
                <a:solidFill>
                  <a:srgbClr val="001080"/>
                </a:solidFill>
                <a:latin typeface=" Fira Code"/>
              </a:rPr>
              <a:t>helper</a:t>
            </a:r>
            <a:r>
              <a:rPr lang="nl-BE" b="1" dirty="0" err="1">
                <a:solidFill>
                  <a:srgbClr val="000000"/>
                </a:solidFill>
                <a:latin typeface=" Fira Code"/>
              </a:rPr>
              <a:t>.</a:t>
            </a:r>
            <a:r>
              <a:rPr lang="nl-BE" b="1" dirty="0" err="1">
                <a:solidFill>
                  <a:srgbClr val="795E26"/>
                </a:solidFill>
                <a:latin typeface=" Fira Code"/>
              </a:rPr>
              <a:t>Validate</a:t>
            </a:r>
            <a:r>
              <a:rPr lang="nl-BE" b="1" dirty="0">
                <a:solidFill>
                  <a:srgbClr val="000000"/>
                </a:solidFill>
                <a:latin typeface=" Fira Code"/>
              </a:rPr>
              <a:t>(</a:t>
            </a:r>
            <a:r>
              <a:rPr lang="nl-BE" b="1" dirty="0" err="1">
                <a:solidFill>
                  <a:srgbClr val="001080"/>
                </a:solidFill>
                <a:latin typeface=" Fira Code"/>
              </a:rPr>
              <a:t>request</a:t>
            </a:r>
            <a:r>
              <a:rPr lang="nl-BE" b="1" dirty="0">
                <a:solidFill>
                  <a:srgbClr val="000000"/>
                </a:solidFill>
                <a:latin typeface=" Fira Code"/>
              </a:rPr>
              <a:t>);</a:t>
            </a:r>
          </a:p>
          <a:p>
            <a:pPr marL="0" indent="0">
              <a:buNone/>
            </a:pPr>
            <a:r>
              <a:rPr lang="nl-BE" b="1" dirty="0">
                <a:solidFill>
                  <a:srgbClr val="000000"/>
                </a:solidFill>
                <a:latin typeface=" Fira Code"/>
              </a:rPr>
              <a:t>    }</a:t>
            </a:r>
          </a:p>
          <a:p>
            <a:pPr marL="0" indent="0">
              <a:buNone/>
            </a:pPr>
            <a:r>
              <a:rPr lang="nl-BE" b="1" dirty="0">
                <a:solidFill>
                  <a:srgbClr val="000000"/>
                </a:solidFill>
                <a:latin typeface=" Fira Code"/>
              </a:rPr>
              <a:t>}</a:t>
            </a:r>
          </a:p>
          <a:p>
            <a:pPr marL="0" indent="0" algn="just">
              <a:buNone/>
            </a:pPr>
            <a:endParaRPr lang="nl-BE"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99493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a:t>ASP.NET </a:t>
            </a:r>
            <a:r>
              <a:rPr lang="nl-BE" dirty="0" err="1"/>
              <a:t>Core</a:t>
            </a:r>
            <a:r>
              <a:rPr lang="nl-BE" dirty="0"/>
              <a:t> </a:t>
            </a:r>
            <a:r>
              <a:rPr lang="nl-BE" dirty="0" err="1"/>
              <a:t>gRPC</a:t>
            </a:r>
            <a:r>
              <a:rPr lang="nl-BE" dirty="0"/>
              <a:t> (client)</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a:xfrm>
            <a:off x="838200" y="1825625"/>
            <a:ext cx="11143268" cy="4351338"/>
          </a:xfrm>
        </p:spPr>
        <p:txBody>
          <a:bodyPr>
            <a:normAutofit fontScale="55000" lnSpcReduction="20000"/>
          </a:bodyPr>
          <a:lstStyle/>
          <a:p>
            <a:pPr marL="0" indent="0">
              <a:buNone/>
            </a:pPr>
            <a:r>
              <a:rPr lang="nl-BE" b="1" dirty="0">
                <a:solidFill>
                  <a:srgbClr val="0000FF"/>
                </a:solidFill>
                <a:latin typeface=" Fira Code"/>
              </a:rPr>
              <a:t>public</a:t>
            </a:r>
            <a:r>
              <a:rPr lang="nl-BE" b="1" dirty="0">
                <a:solidFill>
                  <a:srgbClr val="000000"/>
                </a:solidFill>
                <a:latin typeface=" Fira Code"/>
              </a:rPr>
              <a:t> </a:t>
            </a:r>
            <a:r>
              <a:rPr lang="nl-BE" b="1" dirty="0" err="1">
                <a:solidFill>
                  <a:srgbClr val="0000FF"/>
                </a:solidFill>
                <a:latin typeface=" Fira Code"/>
              </a:rPr>
              <a:t>async</a:t>
            </a:r>
            <a:r>
              <a:rPr lang="nl-BE" b="1" dirty="0">
                <a:solidFill>
                  <a:srgbClr val="000000"/>
                </a:solidFill>
                <a:latin typeface=" Fira Code"/>
              </a:rPr>
              <a:t> </a:t>
            </a:r>
            <a:r>
              <a:rPr lang="nl-BE" b="1" dirty="0" err="1">
                <a:solidFill>
                  <a:srgbClr val="267F99"/>
                </a:solidFill>
                <a:latin typeface=" Fira Code"/>
              </a:rPr>
              <a:t>Task</a:t>
            </a:r>
            <a:r>
              <a:rPr lang="nl-BE" b="1" dirty="0">
                <a:solidFill>
                  <a:srgbClr val="000000"/>
                </a:solidFill>
                <a:latin typeface=" Fira Code"/>
              </a:rPr>
              <a:t>&lt;</a:t>
            </a:r>
            <a:r>
              <a:rPr lang="nl-BE" b="1" dirty="0" err="1">
                <a:solidFill>
                  <a:srgbClr val="267F99"/>
                </a:solidFill>
                <a:latin typeface=" Fira Code"/>
              </a:rPr>
              <a:t>ValidatedScriptDto</a:t>
            </a:r>
            <a:r>
              <a:rPr lang="nl-BE" b="1" dirty="0">
                <a:solidFill>
                  <a:srgbClr val="000000"/>
                </a:solidFill>
                <a:latin typeface=" Fira Code"/>
              </a:rPr>
              <a:t>&gt; </a:t>
            </a:r>
            <a:r>
              <a:rPr lang="nl-BE" b="1" dirty="0" err="1">
                <a:solidFill>
                  <a:srgbClr val="795E26"/>
                </a:solidFill>
                <a:latin typeface=" Fira Code"/>
              </a:rPr>
              <a:t>Validate</a:t>
            </a:r>
            <a:r>
              <a:rPr lang="nl-BE" b="1" dirty="0">
                <a:solidFill>
                  <a:srgbClr val="000000"/>
                </a:solidFill>
                <a:latin typeface=" Fira Code"/>
              </a:rPr>
              <a:t>(</a:t>
            </a:r>
            <a:r>
              <a:rPr lang="nl-BE" b="1" dirty="0" err="1">
                <a:solidFill>
                  <a:srgbClr val="267F99"/>
                </a:solidFill>
                <a:latin typeface=" Fira Code"/>
              </a:rPr>
              <a:t>ScriptToValidateDto</a:t>
            </a:r>
            <a:r>
              <a:rPr lang="nl-BE" b="1" dirty="0">
                <a:solidFill>
                  <a:srgbClr val="000000"/>
                </a:solidFill>
                <a:latin typeface=" Fira Code"/>
              </a:rPr>
              <a:t> </a:t>
            </a:r>
            <a:r>
              <a:rPr lang="nl-BE" b="1" dirty="0">
                <a:solidFill>
                  <a:srgbClr val="001080"/>
                </a:solidFill>
                <a:latin typeface=" Fira Code"/>
              </a:rPr>
              <a:t>script</a:t>
            </a:r>
            <a:r>
              <a:rPr lang="nl-BE" b="1" dirty="0">
                <a:solidFill>
                  <a:srgbClr val="000000"/>
                </a:solidFill>
                <a:latin typeface=" Fira Code"/>
              </a:rPr>
              <a:t>)</a:t>
            </a:r>
          </a:p>
          <a:p>
            <a:pPr marL="0" indent="0">
              <a:buNone/>
            </a:pPr>
            <a:r>
              <a:rPr lang="nl-BE" b="1" dirty="0">
                <a:solidFill>
                  <a:srgbClr val="000000"/>
                </a:solidFill>
                <a:latin typeface=" Fira Code"/>
              </a:rPr>
              <a:t>{</a:t>
            </a:r>
          </a:p>
          <a:p>
            <a:pPr marL="0" indent="0">
              <a:buNone/>
            </a:pPr>
            <a:r>
              <a:rPr lang="nl-BE" b="1" dirty="0">
                <a:solidFill>
                  <a:srgbClr val="000000"/>
                </a:solidFill>
                <a:latin typeface=" Fira Code"/>
              </a:rPr>
              <a:t>    </a:t>
            </a:r>
            <a:r>
              <a:rPr lang="nl-BE" b="1" dirty="0">
                <a:solidFill>
                  <a:srgbClr val="0000FF"/>
                </a:solidFill>
                <a:latin typeface=" Fira Code"/>
              </a:rPr>
              <a:t>var</a:t>
            </a:r>
            <a:r>
              <a:rPr lang="nl-BE" b="1" dirty="0">
                <a:solidFill>
                  <a:srgbClr val="000000"/>
                </a:solidFill>
                <a:latin typeface=" Fira Code"/>
              </a:rPr>
              <a:t> </a:t>
            </a:r>
            <a:r>
              <a:rPr lang="nl-BE" b="1" dirty="0" err="1">
                <a:solidFill>
                  <a:srgbClr val="001080"/>
                </a:solidFill>
                <a:latin typeface=" Fira Code"/>
              </a:rPr>
              <a:t>request</a:t>
            </a:r>
            <a:r>
              <a:rPr lang="nl-BE" b="1" dirty="0">
                <a:solidFill>
                  <a:srgbClr val="000000"/>
                </a:solidFill>
                <a:latin typeface=" Fira Code"/>
              </a:rPr>
              <a:t> = </a:t>
            </a:r>
            <a:r>
              <a:rPr lang="nl-BE" b="1" dirty="0">
                <a:solidFill>
                  <a:srgbClr val="0000FF"/>
                </a:solidFill>
                <a:latin typeface=" Fira Code"/>
              </a:rPr>
              <a:t>new</a:t>
            </a:r>
            <a:r>
              <a:rPr lang="nl-BE" b="1" dirty="0">
                <a:solidFill>
                  <a:srgbClr val="000000"/>
                </a:solidFill>
                <a:latin typeface=" Fira Code"/>
              </a:rPr>
              <a:t> </a:t>
            </a:r>
            <a:r>
              <a:rPr lang="nl-BE" b="1" dirty="0" err="1">
                <a:solidFill>
                  <a:srgbClr val="267F99"/>
                </a:solidFill>
                <a:latin typeface=" Fira Code"/>
              </a:rPr>
              <a:t>ScriptValidationRequest</a:t>
            </a:r>
            <a:r>
              <a:rPr lang="nl-BE" b="1" dirty="0">
                <a:solidFill>
                  <a:srgbClr val="000000"/>
                </a:solidFill>
                <a:latin typeface=" Fira Code"/>
              </a:rPr>
              <a:t> { </a:t>
            </a:r>
            <a:r>
              <a:rPr lang="nl-BE" b="1" dirty="0">
                <a:solidFill>
                  <a:srgbClr val="001080"/>
                </a:solidFill>
                <a:latin typeface=" Fira Code"/>
              </a:rPr>
              <a:t>Script</a:t>
            </a:r>
            <a:r>
              <a:rPr lang="nl-BE" b="1" dirty="0">
                <a:solidFill>
                  <a:srgbClr val="000000"/>
                </a:solidFill>
                <a:latin typeface=" Fira Code"/>
              </a:rPr>
              <a:t> = </a:t>
            </a:r>
            <a:r>
              <a:rPr lang="nl-BE" b="1" dirty="0" err="1">
                <a:solidFill>
                  <a:srgbClr val="001080"/>
                </a:solidFill>
                <a:latin typeface=" Fira Code"/>
              </a:rPr>
              <a:t>script</a:t>
            </a:r>
            <a:r>
              <a:rPr lang="nl-BE" b="1" dirty="0" err="1">
                <a:solidFill>
                  <a:srgbClr val="000000"/>
                </a:solidFill>
                <a:latin typeface=" Fira Code"/>
              </a:rPr>
              <a:t>.</a:t>
            </a:r>
            <a:r>
              <a:rPr lang="nl-BE" b="1" dirty="0" err="1">
                <a:solidFill>
                  <a:srgbClr val="001080"/>
                </a:solidFill>
                <a:latin typeface=" Fira Code"/>
              </a:rPr>
              <a:t>Script</a:t>
            </a:r>
            <a:r>
              <a:rPr lang="nl-BE" b="1" dirty="0">
                <a:solidFill>
                  <a:srgbClr val="000000"/>
                </a:solidFill>
                <a:latin typeface=" Fira Code"/>
              </a:rPr>
              <a:t> };</a:t>
            </a:r>
          </a:p>
          <a:p>
            <a:pPr marL="0" indent="0">
              <a:buNone/>
            </a:pPr>
            <a:r>
              <a:rPr lang="nl-BE" b="1" dirty="0">
                <a:solidFill>
                  <a:srgbClr val="000000"/>
                </a:solidFill>
                <a:latin typeface=" Fira Code"/>
              </a:rPr>
              <a:t>    </a:t>
            </a:r>
            <a:r>
              <a:rPr lang="nl-BE" b="1" dirty="0">
                <a:solidFill>
                  <a:srgbClr val="0000FF"/>
                </a:solidFill>
                <a:latin typeface=" Fira Code"/>
              </a:rPr>
              <a:t>var</a:t>
            </a:r>
            <a:r>
              <a:rPr lang="nl-BE" b="1" dirty="0">
                <a:solidFill>
                  <a:srgbClr val="000000"/>
                </a:solidFill>
                <a:latin typeface=" Fira Code"/>
              </a:rPr>
              <a:t> </a:t>
            </a:r>
            <a:r>
              <a:rPr lang="nl-BE" b="1" dirty="0" err="1">
                <a:solidFill>
                  <a:srgbClr val="001080"/>
                </a:solidFill>
                <a:latin typeface=" Fira Code"/>
              </a:rPr>
              <a:t>channel</a:t>
            </a:r>
            <a:r>
              <a:rPr lang="nl-BE" b="1" dirty="0">
                <a:solidFill>
                  <a:srgbClr val="000000"/>
                </a:solidFill>
                <a:latin typeface=" Fira Code"/>
              </a:rPr>
              <a:t> = </a:t>
            </a:r>
            <a:r>
              <a:rPr lang="nl-BE" b="1" dirty="0" err="1">
                <a:solidFill>
                  <a:srgbClr val="001080"/>
                </a:solidFill>
                <a:latin typeface=" Fira Code"/>
              </a:rPr>
              <a:t>GrpcChannel</a:t>
            </a:r>
            <a:r>
              <a:rPr lang="nl-BE" b="1" dirty="0" err="1">
                <a:solidFill>
                  <a:srgbClr val="000000"/>
                </a:solidFill>
                <a:latin typeface=" Fira Code"/>
              </a:rPr>
              <a:t>.</a:t>
            </a:r>
            <a:r>
              <a:rPr lang="nl-BE" b="1" dirty="0" err="1">
                <a:solidFill>
                  <a:srgbClr val="795E26"/>
                </a:solidFill>
                <a:latin typeface=" Fira Code"/>
              </a:rPr>
              <a:t>ForAddress</a:t>
            </a:r>
            <a:r>
              <a:rPr lang="nl-BE" b="1" dirty="0">
                <a:solidFill>
                  <a:srgbClr val="000000"/>
                </a:solidFill>
                <a:latin typeface=" Fira Code"/>
              </a:rPr>
              <a:t>(</a:t>
            </a:r>
            <a:r>
              <a:rPr lang="nl-BE" b="1" dirty="0">
                <a:solidFill>
                  <a:srgbClr val="001080"/>
                </a:solidFill>
                <a:latin typeface=" Fira Code"/>
              </a:rPr>
              <a:t>_</a:t>
            </a:r>
            <a:r>
              <a:rPr lang="nl-BE" b="1" dirty="0" err="1">
                <a:solidFill>
                  <a:srgbClr val="001080"/>
                </a:solidFill>
                <a:latin typeface=" Fira Code"/>
              </a:rPr>
              <a:t>configuration</a:t>
            </a:r>
            <a:r>
              <a:rPr lang="nl-BE" b="1" dirty="0" err="1">
                <a:solidFill>
                  <a:srgbClr val="000000"/>
                </a:solidFill>
                <a:latin typeface=" Fira Code"/>
              </a:rPr>
              <a:t>.</a:t>
            </a:r>
            <a:r>
              <a:rPr lang="nl-BE" b="1" dirty="0" err="1">
                <a:solidFill>
                  <a:srgbClr val="001080"/>
                </a:solidFill>
                <a:latin typeface=" Fira Code"/>
              </a:rPr>
              <a:t>ValidationHost</a:t>
            </a:r>
            <a:r>
              <a:rPr lang="nl-BE" b="1" dirty="0">
                <a:solidFill>
                  <a:srgbClr val="000000"/>
                </a:solidFill>
                <a:latin typeface=" Fira Code"/>
              </a:rPr>
              <a:t>);</a:t>
            </a:r>
          </a:p>
          <a:p>
            <a:pPr marL="0" indent="0">
              <a:buNone/>
            </a:pPr>
            <a:r>
              <a:rPr lang="nl-BE" b="1" dirty="0">
                <a:solidFill>
                  <a:srgbClr val="000000"/>
                </a:solidFill>
                <a:latin typeface=" Fira Code"/>
              </a:rPr>
              <a:t>    </a:t>
            </a:r>
            <a:r>
              <a:rPr lang="nl-BE" b="1" dirty="0">
                <a:solidFill>
                  <a:srgbClr val="0000FF"/>
                </a:solidFill>
                <a:latin typeface=" Fira Code"/>
              </a:rPr>
              <a:t>var</a:t>
            </a:r>
            <a:r>
              <a:rPr lang="nl-BE" b="1" dirty="0">
                <a:solidFill>
                  <a:srgbClr val="000000"/>
                </a:solidFill>
                <a:latin typeface=" Fira Code"/>
              </a:rPr>
              <a:t> </a:t>
            </a:r>
            <a:r>
              <a:rPr lang="nl-BE" b="1" dirty="0">
                <a:solidFill>
                  <a:srgbClr val="001080"/>
                </a:solidFill>
                <a:latin typeface=" Fira Code"/>
              </a:rPr>
              <a:t>client</a:t>
            </a:r>
            <a:r>
              <a:rPr lang="nl-BE" b="1" dirty="0">
                <a:solidFill>
                  <a:srgbClr val="000000"/>
                </a:solidFill>
                <a:latin typeface=" Fira Code"/>
              </a:rPr>
              <a:t> = </a:t>
            </a:r>
            <a:r>
              <a:rPr lang="nl-BE" b="1" dirty="0">
                <a:solidFill>
                  <a:srgbClr val="0000FF"/>
                </a:solidFill>
                <a:latin typeface=" Fira Code"/>
              </a:rPr>
              <a:t>new</a:t>
            </a:r>
            <a:r>
              <a:rPr lang="nl-BE" b="1" dirty="0">
                <a:solidFill>
                  <a:srgbClr val="000000"/>
                </a:solidFill>
                <a:latin typeface=" Fira Code"/>
              </a:rPr>
              <a:t> </a:t>
            </a:r>
            <a:r>
              <a:rPr lang="nl-BE" b="1" dirty="0" err="1">
                <a:solidFill>
                  <a:srgbClr val="267F99"/>
                </a:solidFill>
                <a:latin typeface=" Fira Code"/>
              </a:rPr>
              <a:t>ScriptValidator</a:t>
            </a:r>
            <a:r>
              <a:rPr lang="nl-BE" b="1" dirty="0" err="1">
                <a:solidFill>
                  <a:srgbClr val="000000"/>
                </a:solidFill>
                <a:latin typeface=" Fira Code"/>
              </a:rPr>
              <a:t>.</a:t>
            </a:r>
            <a:r>
              <a:rPr lang="nl-BE" b="1" dirty="0" err="1">
                <a:solidFill>
                  <a:srgbClr val="267F99"/>
                </a:solidFill>
                <a:latin typeface=" Fira Code"/>
              </a:rPr>
              <a:t>ScriptValidatorClient</a:t>
            </a:r>
            <a:r>
              <a:rPr lang="nl-BE" b="1" dirty="0">
                <a:solidFill>
                  <a:srgbClr val="000000"/>
                </a:solidFill>
                <a:latin typeface=" Fira Code"/>
              </a:rPr>
              <a:t>(</a:t>
            </a:r>
            <a:r>
              <a:rPr lang="nl-BE" b="1" dirty="0" err="1">
                <a:solidFill>
                  <a:srgbClr val="001080"/>
                </a:solidFill>
                <a:latin typeface=" Fira Code"/>
              </a:rPr>
              <a:t>channel</a:t>
            </a:r>
            <a:r>
              <a:rPr lang="nl-BE" b="1" dirty="0">
                <a:solidFill>
                  <a:srgbClr val="000000"/>
                </a:solidFill>
                <a:latin typeface=" Fira Code"/>
              </a:rPr>
              <a:t>);</a:t>
            </a:r>
          </a:p>
          <a:p>
            <a:pPr marL="0" indent="0">
              <a:buNone/>
            </a:pPr>
            <a:r>
              <a:rPr lang="nl-BE" b="1" dirty="0">
                <a:solidFill>
                  <a:srgbClr val="000000"/>
                </a:solidFill>
                <a:latin typeface=" Fira Code"/>
              </a:rPr>
              <a:t>    </a:t>
            </a:r>
            <a:r>
              <a:rPr lang="nl-BE" b="1" dirty="0">
                <a:solidFill>
                  <a:srgbClr val="0000FF"/>
                </a:solidFill>
                <a:effectLst>
                  <a:glow rad="228600">
                    <a:schemeClr val="accent4">
                      <a:satMod val="175000"/>
                      <a:alpha val="40000"/>
                    </a:schemeClr>
                  </a:glow>
                </a:effectLst>
                <a:latin typeface=" Fira Code"/>
              </a:rPr>
              <a:t>var</a:t>
            </a:r>
            <a:r>
              <a:rPr lang="nl-BE" b="1" dirty="0">
                <a:solidFill>
                  <a:srgbClr val="000000"/>
                </a:solidFill>
                <a:effectLst>
                  <a:glow rad="228600">
                    <a:schemeClr val="accent4">
                      <a:satMod val="175000"/>
                      <a:alpha val="40000"/>
                    </a:schemeClr>
                  </a:glow>
                </a:effectLst>
                <a:latin typeface=" Fira Code"/>
              </a:rPr>
              <a:t> </a:t>
            </a:r>
            <a:r>
              <a:rPr lang="nl-BE" b="1" dirty="0">
                <a:solidFill>
                  <a:srgbClr val="001080"/>
                </a:solidFill>
                <a:effectLst>
                  <a:glow rad="228600">
                    <a:schemeClr val="accent4">
                      <a:satMod val="175000"/>
                      <a:alpha val="40000"/>
                    </a:schemeClr>
                  </a:glow>
                </a:effectLst>
                <a:latin typeface=" Fira Code"/>
              </a:rPr>
              <a:t>response</a:t>
            </a:r>
            <a:r>
              <a:rPr lang="nl-BE" b="1" dirty="0">
                <a:solidFill>
                  <a:srgbClr val="000000"/>
                </a:solidFill>
                <a:effectLst>
                  <a:glow rad="228600">
                    <a:schemeClr val="accent4">
                      <a:satMod val="175000"/>
                      <a:alpha val="40000"/>
                    </a:schemeClr>
                  </a:glow>
                </a:effectLst>
                <a:latin typeface=" Fira Code"/>
              </a:rPr>
              <a:t> = </a:t>
            </a:r>
            <a:r>
              <a:rPr lang="nl-BE" b="1" dirty="0" err="1">
                <a:solidFill>
                  <a:srgbClr val="0000FF"/>
                </a:solidFill>
                <a:effectLst>
                  <a:glow rad="228600">
                    <a:schemeClr val="accent4">
                      <a:satMod val="175000"/>
                      <a:alpha val="40000"/>
                    </a:schemeClr>
                  </a:glow>
                </a:effectLst>
                <a:latin typeface=" Fira Code"/>
              </a:rPr>
              <a:t>await</a:t>
            </a:r>
            <a:r>
              <a:rPr lang="nl-BE" b="1" dirty="0">
                <a:solidFill>
                  <a:srgbClr val="000000"/>
                </a:solidFill>
                <a:effectLst>
                  <a:glow rad="228600">
                    <a:schemeClr val="accent4">
                      <a:satMod val="175000"/>
                      <a:alpha val="40000"/>
                    </a:schemeClr>
                  </a:glow>
                </a:effectLst>
                <a:latin typeface=" Fira Code"/>
              </a:rPr>
              <a:t> </a:t>
            </a:r>
            <a:r>
              <a:rPr lang="nl-BE" b="1" dirty="0" err="1">
                <a:solidFill>
                  <a:srgbClr val="001080"/>
                </a:solidFill>
                <a:effectLst>
                  <a:glow rad="228600">
                    <a:schemeClr val="accent4">
                      <a:satMod val="175000"/>
                      <a:alpha val="40000"/>
                    </a:schemeClr>
                  </a:glow>
                </a:effectLst>
                <a:latin typeface=" Fira Code"/>
              </a:rPr>
              <a:t>client</a:t>
            </a:r>
            <a:r>
              <a:rPr lang="nl-BE" b="1" dirty="0" err="1">
                <a:solidFill>
                  <a:srgbClr val="000000"/>
                </a:solidFill>
                <a:effectLst>
                  <a:glow rad="228600">
                    <a:schemeClr val="accent4">
                      <a:satMod val="175000"/>
                      <a:alpha val="40000"/>
                    </a:schemeClr>
                  </a:glow>
                </a:effectLst>
                <a:latin typeface=" Fira Code"/>
              </a:rPr>
              <a:t>.</a:t>
            </a:r>
            <a:r>
              <a:rPr lang="nl-BE" b="1" dirty="0" err="1">
                <a:solidFill>
                  <a:srgbClr val="795E26"/>
                </a:solidFill>
                <a:effectLst>
                  <a:glow rad="228600">
                    <a:schemeClr val="accent4">
                      <a:satMod val="175000"/>
                      <a:alpha val="40000"/>
                    </a:schemeClr>
                  </a:glow>
                </a:effectLst>
                <a:latin typeface=" Fira Code"/>
              </a:rPr>
              <a:t>ValidateAsync</a:t>
            </a:r>
            <a:r>
              <a:rPr lang="nl-BE" b="1" dirty="0">
                <a:solidFill>
                  <a:srgbClr val="000000"/>
                </a:solidFill>
                <a:effectLst>
                  <a:glow rad="228600">
                    <a:schemeClr val="accent4">
                      <a:satMod val="175000"/>
                      <a:alpha val="40000"/>
                    </a:schemeClr>
                  </a:glow>
                </a:effectLst>
                <a:latin typeface=" Fira Code"/>
              </a:rPr>
              <a:t>(</a:t>
            </a:r>
            <a:r>
              <a:rPr lang="nl-BE" b="1" dirty="0" err="1">
                <a:solidFill>
                  <a:srgbClr val="001080"/>
                </a:solidFill>
                <a:effectLst>
                  <a:glow rad="228600">
                    <a:schemeClr val="accent4">
                      <a:satMod val="175000"/>
                      <a:alpha val="40000"/>
                    </a:schemeClr>
                  </a:glow>
                </a:effectLst>
                <a:latin typeface=" Fira Code"/>
              </a:rPr>
              <a:t>request</a:t>
            </a:r>
            <a:r>
              <a:rPr lang="nl-BE" b="1" dirty="0">
                <a:solidFill>
                  <a:srgbClr val="000000"/>
                </a:solidFill>
                <a:effectLst>
                  <a:glow rad="228600">
                    <a:schemeClr val="accent4">
                      <a:satMod val="175000"/>
                      <a:alpha val="40000"/>
                    </a:schemeClr>
                  </a:glow>
                </a:effectLst>
                <a:latin typeface=" Fira Code"/>
              </a:rPr>
              <a:t>);</a:t>
            </a:r>
          </a:p>
          <a:p>
            <a:pPr marL="0" indent="0">
              <a:buNone/>
            </a:pPr>
            <a:br>
              <a:rPr lang="nl-BE" b="1" dirty="0">
                <a:solidFill>
                  <a:srgbClr val="000000"/>
                </a:solidFill>
                <a:latin typeface=" Fira Code"/>
              </a:rPr>
            </a:br>
            <a:r>
              <a:rPr lang="nl-BE" b="1" dirty="0">
                <a:solidFill>
                  <a:srgbClr val="000000"/>
                </a:solidFill>
                <a:latin typeface=" Fira Code"/>
              </a:rPr>
              <a:t>    </a:t>
            </a:r>
            <a:r>
              <a:rPr lang="nl-BE" b="1" dirty="0">
                <a:solidFill>
                  <a:srgbClr val="AF00DB"/>
                </a:solidFill>
                <a:latin typeface=" Fira Code"/>
              </a:rPr>
              <a:t>return</a:t>
            </a:r>
            <a:r>
              <a:rPr lang="nl-BE" b="1" dirty="0">
                <a:solidFill>
                  <a:srgbClr val="000000"/>
                </a:solidFill>
                <a:latin typeface=" Fira Code"/>
              </a:rPr>
              <a:t> </a:t>
            </a:r>
            <a:r>
              <a:rPr lang="nl-BE" b="1" dirty="0">
                <a:solidFill>
                  <a:srgbClr val="0000FF"/>
                </a:solidFill>
                <a:latin typeface=" Fira Code"/>
              </a:rPr>
              <a:t>new</a:t>
            </a:r>
            <a:r>
              <a:rPr lang="nl-BE" b="1" dirty="0">
                <a:solidFill>
                  <a:srgbClr val="000000"/>
                </a:solidFill>
                <a:latin typeface=" Fira Code"/>
              </a:rPr>
              <a:t> </a:t>
            </a:r>
            <a:r>
              <a:rPr lang="nl-BE" b="1" dirty="0" err="1">
                <a:solidFill>
                  <a:srgbClr val="267F99"/>
                </a:solidFill>
                <a:latin typeface=" Fira Code"/>
              </a:rPr>
              <a:t>ValidatedScriptDto</a:t>
            </a:r>
            <a:endParaRPr lang="nl-BE" b="1" dirty="0">
              <a:solidFill>
                <a:srgbClr val="000000"/>
              </a:solidFill>
              <a:latin typeface=" Fira Code"/>
            </a:endParaRPr>
          </a:p>
          <a:p>
            <a:pPr marL="0" indent="0">
              <a:buNone/>
            </a:pPr>
            <a:r>
              <a:rPr lang="nl-BE" b="1" dirty="0">
                <a:solidFill>
                  <a:srgbClr val="000000"/>
                </a:solidFill>
                <a:latin typeface=" Fira Code"/>
              </a:rPr>
              <a:t>    {</a:t>
            </a:r>
          </a:p>
          <a:p>
            <a:pPr marL="0" indent="0">
              <a:buNone/>
            </a:pPr>
            <a:r>
              <a:rPr lang="nl-BE" b="1" dirty="0">
                <a:solidFill>
                  <a:srgbClr val="000000"/>
                </a:solidFill>
                <a:latin typeface=" Fira Code"/>
              </a:rPr>
              <a:t>        </a:t>
            </a:r>
            <a:r>
              <a:rPr lang="nl-BE" b="1" dirty="0">
                <a:solidFill>
                  <a:srgbClr val="001080"/>
                </a:solidFill>
                <a:latin typeface=" Fira Code"/>
              </a:rPr>
              <a:t>Script</a:t>
            </a:r>
            <a:r>
              <a:rPr lang="nl-BE" b="1" dirty="0">
                <a:solidFill>
                  <a:srgbClr val="000000"/>
                </a:solidFill>
                <a:latin typeface=" Fira Code"/>
              </a:rPr>
              <a:t> = </a:t>
            </a:r>
            <a:r>
              <a:rPr lang="nl-BE" b="1" dirty="0" err="1">
                <a:solidFill>
                  <a:srgbClr val="001080"/>
                </a:solidFill>
                <a:latin typeface=" Fira Code"/>
              </a:rPr>
              <a:t>script</a:t>
            </a:r>
            <a:r>
              <a:rPr lang="nl-BE" b="1" dirty="0" err="1">
                <a:solidFill>
                  <a:srgbClr val="000000"/>
                </a:solidFill>
                <a:latin typeface=" Fira Code"/>
              </a:rPr>
              <a:t>.</a:t>
            </a:r>
            <a:r>
              <a:rPr lang="nl-BE" b="1" dirty="0" err="1">
                <a:solidFill>
                  <a:srgbClr val="001080"/>
                </a:solidFill>
                <a:latin typeface=" Fira Code"/>
              </a:rPr>
              <a:t>Script</a:t>
            </a:r>
            <a:r>
              <a:rPr lang="nl-BE" b="1" dirty="0">
                <a:solidFill>
                  <a:srgbClr val="000000"/>
                </a:solidFill>
                <a:latin typeface=" Fira Code"/>
              </a:rPr>
              <a:t>,</a:t>
            </a:r>
          </a:p>
          <a:p>
            <a:pPr marL="0" indent="0">
              <a:buNone/>
            </a:pPr>
            <a:r>
              <a:rPr lang="nl-BE" b="1" dirty="0">
                <a:solidFill>
                  <a:srgbClr val="000000"/>
                </a:solidFill>
                <a:latin typeface=" Fira Code"/>
              </a:rPr>
              <a:t>        </a:t>
            </a:r>
            <a:r>
              <a:rPr lang="nl-BE" b="1" dirty="0" err="1">
                <a:solidFill>
                  <a:srgbClr val="001080"/>
                </a:solidFill>
                <a:latin typeface=" Fira Code"/>
              </a:rPr>
              <a:t>CompilationTimeInMilliseconds</a:t>
            </a:r>
            <a:r>
              <a:rPr lang="nl-BE" b="1" dirty="0">
                <a:solidFill>
                  <a:srgbClr val="000000"/>
                </a:solidFill>
                <a:latin typeface=" Fira Code"/>
              </a:rPr>
              <a:t> = </a:t>
            </a:r>
            <a:r>
              <a:rPr lang="nl-BE" b="1" dirty="0" err="1">
                <a:solidFill>
                  <a:srgbClr val="001080"/>
                </a:solidFill>
                <a:latin typeface=" Fira Code"/>
              </a:rPr>
              <a:t>response</a:t>
            </a:r>
            <a:r>
              <a:rPr lang="nl-BE" b="1" dirty="0" err="1">
                <a:solidFill>
                  <a:srgbClr val="000000"/>
                </a:solidFill>
                <a:latin typeface=" Fira Code"/>
              </a:rPr>
              <a:t>.</a:t>
            </a:r>
            <a:r>
              <a:rPr lang="nl-BE" b="1" dirty="0" err="1">
                <a:solidFill>
                  <a:srgbClr val="001080"/>
                </a:solidFill>
                <a:latin typeface=" Fira Code"/>
              </a:rPr>
              <a:t>CompilationTimeInMilliseconds</a:t>
            </a:r>
            <a:r>
              <a:rPr lang="nl-BE" b="1" dirty="0">
                <a:solidFill>
                  <a:srgbClr val="000000"/>
                </a:solidFill>
                <a:latin typeface=" Fira Code"/>
              </a:rPr>
              <a:t>,</a:t>
            </a:r>
          </a:p>
          <a:p>
            <a:pPr marL="0" indent="0">
              <a:buNone/>
            </a:pPr>
            <a:r>
              <a:rPr lang="nl-BE" b="1" dirty="0">
                <a:solidFill>
                  <a:srgbClr val="000000"/>
                </a:solidFill>
                <a:latin typeface=" Fira Code"/>
              </a:rPr>
              <a:t>        </a:t>
            </a:r>
            <a:r>
              <a:rPr lang="nl-BE" b="1" dirty="0" err="1">
                <a:solidFill>
                  <a:srgbClr val="001080"/>
                </a:solidFill>
                <a:latin typeface=" Fira Code"/>
              </a:rPr>
              <a:t>RunTimeInMilliseconds</a:t>
            </a:r>
            <a:r>
              <a:rPr lang="nl-BE" b="1" dirty="0">
                <a:solidFill>
                  <a:srgbClr val="000000"/>
                </a:solidFill>
                <a:latin typeface=" Fira Code"/>
              </a:rPr>
              <a:t> = </a:t>
            </a:r>
            <a:r>
              <a:rPr lang="nl-BE" b="1" dirty="0" err="1">
                <a:solidFill>
                  <a:srgbClr val="001080"/>
                </a:solidFill>
                <a:latin typeface=" Fira Code"/>
              </a:rPr>
              <a:t>response</a:t>
            </a:r>
            <a:r>
              <a:rPr lang="nl-BE" b="1" dirty="0" err="1">
                <a:solidFill>
                  <a:srgbClr val="000000"/>
                </a:solidFill>
                <a:latin typeface=" Fira Code"/>
              </a:rPr>
              <a:t>.</a:t>
            </a:r>
            <a:r>
              <a:rPr lang="nl-BE" b="1" dirty="0" err="1">
                <a:solidFill>
                  <a:srgbClr val="001080"/>
                </a:solidFill>
                <a:latin typeface=" Fira Code"/>
              </a:rPr>
              <a:t>RunTimeInMilliseconds</a:t>
            </a:r>
            <a:r>
              <a:rPr lang="nl-BE" b="1" dirty="0">
                <a:solidFill>
                  <a:srgbClr val="000000"/>
                </a:solidFill>
                <a:latin typeface=" Fira Code"/>
              </a:rPr>
              <a:t>,</a:t>
            </a:r>
          </a:p>
          <a:p>
            <a:pPr marL="0" indent="0">
              <a:buNone/>
            </a:pPr>
            <a:r>
              <a:rPr lang="nl-BE" b="1" dirty="0">
                <a:solidFill>
                  <a:srgbClr val="000000"/>
                </a:solidFill>
                <a:latin typeface=" Fira Code"/>
              </a:rPr>
              <a:t>    };</a:t>
            </a:r>
          </a:p>
          <a:p>
            <a:pPr marL="0" indent="0">
              <a:buNone/>
            </a:pPr>
            <a:r>
              <a:rPr lang="nl-BE" b="1" dirty="0">
                <a:solidFill>
                  <a:srgbClr val="000000"/>
                </a:solidFill>
                <a:latin typeface=" Fira Code"/>
              </a:rPr>
              <a:t>}</a:t>
            </a:r>
          </a:p>
        </p:txBody>
      </p:sp>
    </p:spTree>
    <p:extLst>
      <p:ext uri="{BB962C8B-B14F-4D97-AF65-F5344CB8AC3E}">
        <p14:creationId xmlns:p14="http://schemas.microsoft.com/office/powerpoint/2010/main" val="2143736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err="1"/>
              <a:t>Worker</a:t>
            </a:r>
            <a:r>
              <a:rPr lang="nl-BE" dirty="0"/>
              <a:t> Services</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a:xfrm>
            <a:off x="838200" y="1825624"/>
            <a:ext cx="10515600" cy="4952247"/>
          </a:xfrm>
        </p:spPr>
        <p:txBody>
          <a:bodyPr>
            <a:normAutofit fontScale="55000" lnSpcReduction="20000"/>
          </a:bodyPr>
          <a:lstStyle/>
          <a:p>
            <a:pPr marL="0" indent="0">
              <a:buNone/>
            </a:pPr>
            <a:r>
              <a:rPr lang="nl-BE" b="1" dirty="0">
                <a:solidFill>
                  <a:srgbClr val="0000FF"/>
                </a:solidFill>
                <a:latin typeface=" Fira Code"/>
              </a:rPr>
              <a:t>public</a:t>
            </a:r>
            <a:r>
              <a:rPr lang="nl-BE" b="1" dirty="0">
                <a:solidFill>
                  <a:srgbClr val="000000"/>
                </a:solidFill>
                <a:latin typeface=" Fira Code"/>
              </a:rPr>
              <a:t> </a:t>
            </a:r>
            <a:r>
              <a:rPr lang="nl-BE" b="1" dirty="0">
                <a:solidFill>
                  <a:srgbClr val="0000FF"/>
                </a:solidFill>
                <a:latin typeface=" Fira Code"/>
              </a:rPr>
              <a:t>class</a:t>
            </a:r>
            <a:r>
              <a:rPr lang="nl-BE" b="1" dirty="0">
                <a:solidFill>
                  <a:srgbClr val="000000"/>
                </a:solidFill>
                <a:latin typeface=" Fira Code"/>
              </a:rPr>
              <a:t> </a:t>
            </a:r>
            <a:r>
              <a:rPr lang="nl-BE" b="1" dirty="0" err="1">
                <a:solidFill>
                  <a:srgbClr val="267F99"/>
                </a:solidFill>
                <a:latin typeface=" Fira Code"/>
              </a:rPr>
              <a:t>Worker</a:t>
            </a:r>
            <a:r>
              <a:rPr lang="nl-BE" b="1" dirty="0">
                <a:solidFill>
                  <a:srgbClr val="000000"/>
                </a:solidFill>
                <a:latin typeface=" Fira Code"/>
              </a:rPr>
              <a:t> : </a:t>
            </a:r>
            <a:r>
              <a:rPr lang="nl-BE" b="1" dirty="0" err="1">
                <a:solidFill>
                  <a:srgbClr val="267F99"/>
                </a:solidFill>
                <a:latin typeface=" Fira Code"/>
              </a:rPr>
              <a:t>BackgroundService</a:t>
            </a:r>
            <a:r>
              <a:rPr lang="nl-BE" b="1" dirty="0">
                <a:solidFill>
                  <a:srgbClr val="267F99"/>
                </a:solidFill>
                <a:latin typeface=" Fira Code"/>
              </a:rPr>
              <a:t> </a:t>
            </a:r>
            <a:r>
              <a:rPr lang="nl-BE" b="1" dirty="0">
                <a:solidFill>
                  <a:srgbClr val="000000"/>
                </a:solidFill>
                <a:latin typeface=" Fira Code"/>
              </a:rPr>
              <a:t>{</a:t>
            </a:r>
          </a:p>
          <a:p>
            <a:pPr marL="0" indent="0">
              <a:buNone/>
            </a:pPr>
            <a:endParaRPr lang="nl-BE" b="1" dirty="0">
              <a:solidFill>
                <a:srgbClr val="000000"/>
              </a:solidFill>
              <a:latin typeface=" Fira Code"/>
            </a:endParaRPr>
          </a:p>
          <a:p>
            <a:pPr marL="0" indent="0">
              <a:buNone/>
            </a:pPr>
            <a:r>
              <a:rPr lang="nl-BE" b="1" dirty="0">
                <a:solidFill>
                  <a:srgbClr val="000000"/>
                </a:solidFill>
                <a:latin typeface=" Fira Code"/>
              </a:rPr>
              <a:t>    </a:t>
            </a:r>
            <a:r>
              <a:rPr lang="nl-BE" b="1" dirty="0">
                <a:solidFill>
                  <a:srgbClr val="0000FF"/>
                </a:solidFill>
                <a:latin typeface=" Fira Code"/>
              </a:rPr>
              <a:t>private</a:t>
            </a:r>
            <a:r>
              <a:rPr lang="nl-BE" b="1" dirty="0">
                <a:solidFill>
                  <a:srgbClr val="000000"/>
                </a:solidFill>
                <a:latin typeface=" Fira Code"/>
              </a:rPr>
              <a:t> </a:t>
            </a:r>
            <a:r>
              <a:rPr lang="nl-BE" b="1" dirty="0" err="1">
                <a:solidFill>
                  <a:srgbClr val="0000FF"/>
                </a:solidFill>
                <a:latin typeface=" Fira Code"/>
              </a:rPr>
              <a:t>readonly</a:t>
            </a:r>
            <a:r>
              <a:rPr lang="nl-BE" b="1" dirty="0">
                <a:solidFill>
                  <a:srgbClr val="000000"/>
                </a:solidFill>
                <a:latin typeface=" Fira Code"/>
              </a:rPr>
              <a:t> </a:t>
            </a:r>
            <a:r>
              <a:rPr lang="nl-BE" b="1" dirty="0" err="1">
                <a:solidFill>
                  <a:srgbClr val="267F99"/>
                </a:solidFill>
                <a:latin typeface=" Fira Code"/>
              </a:rPr>
              <a:t>IMiddleware</a:t>
            </a:r>
            <a:r>
              <a:rPr lang="nl-BE" b="1" dirty="0">
                <a:solidFill>
                  <a:srgbClr val="000000"/>
                </a:solidFill>
                <a:latin typeface=" Fira Code"/>
              </a:rPr>
              <a:t> </a:t>
            </a:r>
            <a:r>
              <a:rPr lang="nl-BE" b="1" dirty="0">
                <a:solidFill>
                  <a:srgbClr val="001080"/>
                </a:solidFill>
                <a:latin typeface=" Fira Code"/>
              </a:rPr>
              <a:t>_middleware</a:t>
            </a:r>
            <a:r>
              <a:rPr lang="nl-BE" b="1" dirty="0">
                <a:solidFill>
                  <a:srgbClr val="000000"/>
                </a:solidFill>
                <a:latin typeface=" Fira Code"/>
              </a:rPr>
              <a:t>;</a:t>
            </a:r>
          </a:p>
          <a:p>
            <a:pPr marL="0" indent="0">
              <a:buNone/>
            </a:pPr>
            <a:r>
              <a:rPr lang="nl-BE" b="1" dirty="0">
                <a:solidFill>
                  <a:srgbClr val="000000"/>
                </a:solidFill>
                <a:latin typeface=" Fira Code"/>
              </a:rPr>
              <a:t>    </a:t>
            </a:r>
            <a:r>
              <a:rPr lang="nl-BE" b="1" dirty="0">
                <a:solidFill>
                  <a:srgbClr val="0000FF"/>
                </a:solidFill>
                <a:latin typeface=" Fira Code"/>
              </a:rPr>
              <a:t>private</a:t>
            </a:r>
            <a:r>
              <a:rPr lang="nl-BE" b="1" dirty="0">
                <a:solidFill>
                  <a:srgbClr val="000000"/>
                </a:solidFill>
                <a:latin typeface=" Fira Code"/>
              </a:rPr>
              <a:t> </a:t>
            </a:r>
            <a:r>
              <a:rPr lang="nl-BE" b="1" dirty="0" err="1">
                <a:solidFill>
                  <a:srgbClr val="0000FF"/>
                </a:solidFill>
                <a:latin typeface=" Fira Code"/>
              </a:rPr>
              <a:t>readonly</a:t>
            </a:r>
            <a:r>
              <a:rPr lang="nl-BE" b="1" dirty="0">
                <a:solidFill>
                  <a:srgbClr val="000000"/>
                </a:solidFill>
                <a:latin typeface=" Fira Code"/>
              </a:rPr>
              <a:t> </a:t>
            </a:r>
            <a:r>
              <a:rPr lang="nl-BE" b="1" dirty="0" err="1">
                <a:solidFill>
                  <a:srgbClr val="267F99"/>
                </a:solidFill>
                <a:latin typeface=" Fira Code"/>
              </a:rPr>
              <a:t>ILogger</a:t>
            </a:r>
            <a:r>
              <a:rPr lang="nl-BE" b="1" dirty="0">
                <a:solidFill>
                  <a:srgbClr val="000000"/>
                </a:solidFill>
                <a:latin typeface=" Fira Code"/>
              </a:rPr>
              <a:t>&lt;</a:t>
            </a:r>
            <a:r>
              <a:rPr lang="nl-BE" b="1" dirty="0" err="1">
                <a:solidFill>
                  <a:srgbClr val="267F99"/>
                </a:solidFill>
                <a:latin typeface=" Fira Code"/>
              </a:rPr>
              <a:t>Worker</a:t>
            </a:r>
            <a:r>
              <a:rPr lang="nl-BE" b="1" dirty="0">
                <a:solidFill>
                  <a:srgbClr val="000000"/>
                </a:solidFill>
                <a:latin typeface=" Fira Code"/>
              </a:rPr>
              <a:t>&gt; </a:t>
            </a:r>
            <a:r>
              <a:rPr lang="nl-BE" b="1" dirty="0">
                <a:solidFill>
                  <a:srgbClr val="001080"/>
                </a:solidFill>
                <a:latin typeface=" Fira Code"/>
              </a:rPr>
              <a:t>_logger</a:t>
            </a:r>
            <a:r>
              <a:rPr lang="nl-BE" b="1" dirty="0">
                <a:solidFill>
                  <a:srgbClr val="000000"/>
                </a:solidFill>
                <a:latin typeface=" Fira Code"/>
              </a:rPr>
              <a:t>;</a:t>
            </a:r>
          </a:p>
          <a:p>
            <a:pPr marL="0" indent="0">
              <a:buNone/>
            </a:pPr>
            <a:endParaRPr lang="nl-BE" b="1" dirty="0">
              <a:solidFill>
                <a:srgbClr val="000000"/>
              </a:solidFill>
              <a:latin typeface=" Fira Code"/>
            </a:endParaRPr>
          </a:p>
          <a:p>
            <a:pPr marL="0" indent="0">
              <a:buNone/>
            </a:pPr>
            <a:r>
              <a:rPr lang="nl-BE" b="1" dirty="0">
                <a:solidFill>
                  <a:srgbClr val="000000"/>
                </a:solidFill>
                <a:latin typeface=" Fira Code"/>
              </a:rPr>
              <a:t>    </a:t>
            </a:r>
            <a:r>
              <a:rPr lang="nl-BE" b="1" dirty="0">
                <a:solidFill>
                  <a:srgbClr val="0000FF"/>
                </a:solidFill>
                <a:latin typeface=" Fira Code"/>
              </a:rPr>
              <a:t>public</a:t>
            </a:r>
            <a:r>
              <a:rPr lang="nl-BE" b="1" dirty="0">
                <a:solidFill>
                  <a:srgbClr val="000000"/>
                </a:solidFill>
                <a:latin typeface=" Fira Code"/>
              </a:rPr>
              <a:t> </a:t>
            </a:r>
            <a:r>
              <a:rPr lang="nl-BE" b="1" dirty="0" err="1">
                <a:solidFill>
                  <a:srgbClr val="795E26"/>
                </a:solidFill>
                <a:latin typeface=" Fira Code"/>
              </a:rPr>
              <a:t>Worker</a:t>
            </a:r>
            <a:r>
              <a:rPr lang="nl-BE" b="1" dirty="0">
                <a:solidFill>
                  <a:srgbClr val="000000"/>
                </a:solidFill>
                <a:latin typeface=" Fira Code"/>
              </a:rPr>
              <a:t>(</a:t>
            </a:r>
            <a:r>
              <a:rPr lang="nl-BE" b="1" dirty="0" err="1">
                <a:solidFill>
                  <a:srgbClr val="267F99"/>
                </a:solidFill>
                <a:latin typeface=" Fira Code"/>
              </a:rPr>
              <a:t>IMiddleware</a:t>
            </a:r>
            <a:r>
              <a:rPr lang="nl-BE" b="1" dirty="0">
                <a:solidFill>
                  <a:srgbClr val="000000"/>
                </a:solidFill>
                <a:latin typeface=" Fira Code"/>
              </a:rPr>
              <a:t> </a:t>
            </a:r>
            <a:r>
              <a:rPr lang="nl-BE" b="1" dirty="0">
                <a:solidFill>
                  <a:srgbClr val="001080"/>
                </a:solidFill>
                <a:latin typeface=" Fira Code"/>
              </a:rPr>
              <a:t>middleware</a:t>
            </a:r>
            <a:r>
              <a:rPr lang="nl-BE" b="1" dirty="0">
                <a:solidFill>
                  <a:srgbClr val="000000"/>
                </a:solidFill>
                <a:latin typeface=" Fira Code"/>
              </a:rPr>
              <a:t>, </a:t>
            </a:r>
            <a:r>
              <a:rPr lang="nl-BE" b="1" dirty="0" err="1">
                <a:solidFill>
                  <a:srgbClr val="267F99"/>
                </a:solidFill>
                <a:latin typeface=" Fira Code"/>
              </a:rPr>
              <a:t>ILogger</a:t>
            </a:r>
            <a:r>
              <a:rPr lang="nl-BE" b="1" dirty="0">
                <a:solidFill>
                  <a:srgbClr val="000000"/>
                </a:solidFill>
                <a:latin typeface=" Fira Code"/>
              </a:rPr>
              <a:t>&lt;</a:t>
            </a:r>
            <a:r>
              <a:rPr lang="nl-BE" b="1" dirty="0" err="1">
                <a:solidFill>
                  <a:srgbClr val="267F99"/>
                </a:solidFill>
                <a:latin typeface=" Fira Code"/>
              </a:rPr>
              <a:t>Worker</a:t>
            </a:r>
            <a:r>
              <a:rPr lang="nl-BE" b="1" dirty="0">
                <a:solidFill>
                  <a:srgbClr val="000000"/>
                </a:solidFill>
                <a:latin typeface=" Fira Code"/>
              </a:rPr>
              <a:t>&gt; </a:t>
            </a:r>
            <a:r>
              <a:rPr lang="nl-BE" b="1" dirty="0">
                <a:solidFill>
                  <a:srgbClr val="001080"/>
                </a:solidFill>
                <a:latin typeface=" Fira Code"/>
              </a:rPr>
              <a:t>logger</a:t>
            </a:r>
            <a:r>
              <a:rPr lang="nl-BE" b="1" dirty="0">
                <a:solidFill>
                  <a:srgbClr val="000000"/>
                </a:solidFill>
                <a:latin typeface=" Fira Code"/>
              </a:rPr>
              <a:t>) {</a:t>
            </a:r>
          </a:p>
          <a:p>
            <a:pPr marL="0" indent="0">
              <a:buNone/>
            </a:pPr>
            <a:r>
              <a:rPr lang="nl-BE" b="1" dirty="0">
                <a:solidFill>
                  <a:srgbClr val="000000"/>
                </a:solidFill>
                <a:latin typeface=" Fira Code"/>
              </a:rPr>
              <a:t>        </a:t>
            </a:r>
            <a:r>
              <a:rPr lang="nl-BE" b="1" dirty="0">
                <a:solidFill>
                  <a:srgbClr val="001080"/>
                </a:solidFill>
                <a:latin typeface=" Fira Code"/>
              </a:rPr>
              <a:t>_</a:t>
            </a:r>
            <a:r>
              <a:rPr lang="nl-BE" b="1" dirty="0" err="1">
                <a:solidFill>
                  <a:srgbClr val="001080"/>
                </a:solidFill>
                <a:latin typeface=" Fira Code"/>
              </a:rPr>
              <a:t>scopeFactory</a:t>
            </a:r>
            <a:r>
              <a:rPr lang="nl-BE" b="1" dirty="0">
                <a:solidFill>
                  <a:srgbClr val="000000"/>
                </a:solidFill>
                <a:latin typeface=" Fira Code"/>
              </a:rPr>
              <a:t> = </a:t>
            </a:r>
            <a:r>
              <a:rPr lang="nl-BE" b="1" dirty="0" err="1">
                <a:solidFill>
                  <a:srgbClr val="001080"/>
                </a:solidFill>
                <a:latin typeface=" Fira Code"/>
              </a:rPr>
              <a:t>scopeFactory</a:t>
            </a:r>
            <a:r>
              <a:rPr lang="nl-BE" b="1" dirty="0">
                <a:solidFill>
                  <a:srgbClr val="000000"/>
                </a:solidFill>
                <a:latin typeface=" Fira Code"/>
              </a:rPr>
              <a:t>;</a:t>
            </a:r>
          </a:p>
          <a:p>
            <a:pPr marL="0" indent="0">
              <a:buNone/>
            </a:pPr>
            <a:r>
              <a:rPr lang="nl-BE" b="1" dirty="0">
                <a:solidFill>
                  <a:srgbClr val="000000"/>
                </a:solidFill>
                <a:latin typeface=" Fira Code"/>
              </a:rPr>
              <a:t>        </a:t>
            </a:r>
            <a:r>
              <a:rPr lang="nl-BE" b="1" dirty="0">
                <a:solidFill>
                  <a:srgbClr val="001080"/>
                </a:solidFill>
                <a:latin typeface=" Fira Code"/>
              </a:rPr>
              <a:t>_logger</a:t>
            </a:r>
            <a:r>
              <a:rPr lang="nl-BE" b="1" dirty="0">
                <a:solidFill>
                  <a:srgbClr val="000000"/>
                </a:solidFill>
                <a:latin typeface=" Fira Code"/>
              </a:rPr>
              <a:t> = </a:t>
            </a:r>
            <a:r>
              <a:rPr lang="nl-BE" b="1" dirty="0">
                <a:solidFill>
                  <a:srgbClr val="001080"/>
                </a:solidFill>
                <a:latin typeface=" Fira Code"/>
              </a:rPr>
              <a:t>logger</a:t>
            </a:r>
            <a:r>
              <a:rPr lang="nl-BE" b="1" dirty="0">
                <a:solidFill>
                  <a:srgbClr val="000000"/>
                </a:solidFill>
                <a:latin typeface=" Fira Code"/>
              </a:rPr>
              <a:t>;</a:t>
            </a:r>
          </a:p>
          <a:p>
            <a:pPr marL="0" indent="0">
              <a:buNone/>
            </a:pPr>
            <a:r>
              <a:rPr lang="nl-BE" b="1" dirty="0">
                <a:solidFill>
                  <a:srgbClr val="000000"/>
                </a:solidFill>
                <a:latin typeface=" Fira Code"/>
              </a:rPr>
              <a:t>    }</a:t>
            </a:r>
          </a:p>
          <a:p>
            <a:pPr marL="0" indent="0">
              <a:buNone/>
            </a:pPr>
            <a:endParaRPr lang="nl-BE" b="1" dirty="0">
              <a:solidFill>
                <a:srgbClr val="000000"/>
              </a:solidFill>
              <a:latin typeface=" Fira Code"/>
            </a:endParaRPr>
          </a:p>
          <a:p>
            <a:pPr marL="0" indent="0">
              <a:buNone/>
            </a:pPr>
            <a:r>
              <a:rPr lang="nl-BE" b="1" dirty="0">
                <a:solidFill>
                  <a:srgbClr val="000000"/>
                </a:solidFill>
                <a:latin typeface=" Fira Code"/>
              </a:rPr>
              <a:t>    </a:t>
            </a:r>
            <a:r>
              <a:rPr lang="nl-BE" b="1" dirty="0" err="1">
                <a:solidFill>
                  <a:srgbClr val="0000FF"/>
                </a:solidFill>
                <a:latin typeface=" Fira Code"/>
              </a:rPr>
              <a:t>protected</a:t>
            </a:r>
            <a:r>
              <a:rPr lang="nl-BE" b="1" dirty="0">
                <a:solidFill>
                  <a:srgbClr val="000000"/>
                </a:solidFill>
                <a:latin typeface=" Fira Code"/>
              </a:rPr>
              <a:t> </a:t>
            </a:r>
            <a:r>
              <a:rPr lang="nl-BE" b="1" dirty="0" err="1">
                <a:solidFill>
                  <a:srgbClr val="0000FF"/>
                </a:solidFill>
                <a:latin typeface=" Fira Code"/>
              </a:rPr>
              <a:t>override</a:t>
            </a:r>
            <a:r>
              <a:rPr lang="nl-BE" b="1" dirty="0">
                <a:solidFill>
                  <a:srgbClr val="000000"/>
                </a:solidFill>
                <a:latin typeface=" Fira Code"/>
              </a:rPr>
              <a:t> </a:t>
            </a:r>
            <a:r>
              <a:rPr lang="nl-BE" b="1" dirty="0" err="1">
                <a:solidFill>
                  <a:srgbClr val="0000FF"/>
                </a:solidFill>
                <a:latin typeface=" Fira Code"/>
              </a:rPr>
              <a:t>async</a:t>
            </a:r>
            <a:r>
              <a:rPr lang="nl-BE" b="1" dirty="0">
                <a:solidFill>
                  <a:srgbClr val="000000"/>
                </a:solidFill>
                <a:latin typeface=" Fira Code"/>
              </a:rPr>
              <a:t> </a:t>
            </a:r>
            <a:r>
              <a:rPr lang="nl-BE" b="1" dirty="0" err="1">
                <a:solidFill>
                  <a:srgbClr val="267F99"/>
                </a:solidFill>
                <a:latin typeface=" Fira Code"/>
              </a:rPr>
              <a:t>Task</a:t>
            </a:r>
            <a:r>
              <a:rPr lang="nl-BE" b="1" dirty="0">
                <a:solidFill>
                  <a:srgbClr val="000000"/>
                </a:solidFill>
                <a:latin typeface=" Fira Code"/>
              </a:rPr>
              <a:t> </a:t>
            </a:r>
            <a:r>
              <a:rPr lang="nl-BE" b="1" dirty="0" err="1">
                <a:solidFill>
                  <a:srgbClr val="795E26"/>
                </a:solidFill>
                <a:latin typeface=" Fira Code"/>
              </a:rPr>
              <a:t>ExecuteAsync</a:t>
            </a:r>
            <a:r>
              <a:rPr lang="nl-BE" b="1" dirty="0">
                <a:solidFill>
                  <a:srgbClr val="000000"/>
                </a:solidFill>
                <a:latin typeface=" Fira Code"/>
              </a:rPr>
              <a:t>(</a:t>
            </a:r>
            <a:r>
              <a:rPr lang="nl-BE" b="1" dirty="0" err="1">
                <a:solidFill>
                  <a:srgbClr val="267F99"/>
                </a:solidFill>
                <a:latin typeface=" Fira Code"/>
              </a:rPr>
              <a:t>CancellationToken</a:t>
            </a:r>
            <a:r>
              <a:rPr lang="nl-BE" b="1" dirty="0">
                <a:solidFill>
                  <a:srgbClr val="000000"/>
                </a:solidFill>
                <a:latin typeface=" Fira Code"/>
              </a:rPr>
              <a:t> </a:t>
            </a:r>
            <a:r>
              <a:rPr lang="nl-BE" b="1" dirty="0" err="1">
                <a:solidFill>
                  <a:srgbClr val="001080"/>
                </a:solidFill>
                <a:latin typeface=" Fira Code"/>
              </a:rPr>
              <a:t>stoppingToken</a:t>
            </a:r>
            <a:r>
              <a:rPr lang="nl-BE" b="1" dirty="0">
                <a:solidFill>
                  <a:srgbClr val="000000"/>
                </a:solidFill>
                <a:latin typeface=" Fira Code"/>
              </a:rPr>
              <a:t>) {</a:t>
            </a:r>
          </a:p>
          <a:p>
            <a:pPr marL="0" indent="0">
              <a:buNone/>
            </a:pPr>
            <a:r>
              <a:rPr lang="nl-BE" b="1" dirty="0">
                <a:solidFill>
                  <a:srgbClr val="000000"/>
                </a:solidFill>
                <a:latin typeface=" Fira Code"/>
              </a:rPr>
              <a:t>        </a:t>
            </a:r>
            <a:r>
              <a:rPr lang="nl-BE" b="1" dirty="0" err="1">
                <a:solidFill>
                  <a:srgbClr val="AF00DB"/>
                </a:solidFill>
                <a:latin typeface=" Fira Code"/>
              </a:rPr>
              <a:t>while</a:t>
            </a:r>
            <a:r>
              <a:rPr lang="nl-BE" b="1" dirty="0">
                <a:solidFill>
                  <a:srgbClr val="000000"/>
                </a:solidFill>
                <a:latin typeface=" Fira Code"/>
              </a:rPr>
              <a:t> (!</a:t>
            </a:r>
            <a:r>
              <a:rPr lang="nl-BE" b="1" dirty="0" err="1">
                <a:solidFill>
                  <a:srgbClr val="001080"/>
                </a:solidFill>
                <a:latin typeface=" Fira Code"/>
              </a:rPr>
              <a:t>stoppingToken</a:t>
            </a:r>
            <a:r>
              <a:rPr lang="nl-BE" b="1" dirty="0" err="1">
                <a:solidFill>
                  <a:srgbClr val="000000"/>
                </a:solidFill>
                <a:latin typeface=" Fira Code"/>
              </a:rPr>
              <a:t>.</a:t>
            </a:r>
            <a:r>
              <a:rPr lang="nl-BE" b="1" dirty="0" err="1">
                <a:solidFill>
                  <a:srgbClr val="001080"/>
                </a:solidFill>
                <a:latin typeface=" Fira Code"/>
              </a:rPr>
              <a:t>IsCancellationRequested</a:t>
            </a:r>
            <a:r>
              <a:rPr lang="nl-BE" b="1" dirty="0">
                <a:solidFill>
                  <a:srgbClr val="000000"/>
                </a:solidFill>
                <a:latin typeface=" Fira Code"/>
              </a:rPr>
              <a:t>) {</a:t>
            </a:r>
          </a:p>
          <a:p>
            <a:pPr marL="0" indent="0">
              <a:buNone/>
            </a:pPr>
            <a:r>
              <a:rPr lang="nl-BE" b="1" dirty="0">
                <a:solidFill>
                  <a:srgbClr val="000000"/>
                </a:solidFill>
                <a:latin typeface=" Fira Code"/>
              </a:rPr>
              <a:t>            </a:t>
            </a:r>
            <a:r>
              <a:rPr lang="nl-BE" b="1" dirty="0" err="1">
                <a:solidFill>
                  <a:srgbClr val="0000FF"/>
                </a:solidFill>
                <a:latin typeface=" Fira Code"/>
              </a:rPr>
              <a:t>await</a:t>
            </a:r>
            <a:r>
              <a:rPr lang="nl-BE" b="1" dirty="0">
                <a:solidFill>
                  <a:srgbClr val="000000"/>
                </a:solidFill>
                <a:latin typeface=" Fira Code"/>
              </a:rPr>
              <a:t> </a:t>
            </a:r>
            <a:r>
              <a:rPr lang="nl-BE" b="1" dirty="0">
                <a:solidFill>
                  <a:srgbClr val="001080"/>
                </a:solidFill>
                <a:latin typeface=" Fira Code"/>
              </a:rPr>
              <a:t>_</a:t>
            </a:r>
            <a:r>
              <a:rPr lang="nl-BE" b="1" dirty="0" err="1">
                <a:solidFill>
                  <a:srgbClr val="001080"/>
                </a:solidFill>
                <a:latin typeface=" Fira Code"/>
              </a:rPr>
              <a:t>middleware</a:t>
            </a:r>
            <a:r>
              <a:rPr lang="nl-BE" b="1" dirty="0" err="1">
                <a:solidFill>
                  <a:srgbClr val="000000"/>
                </a:solidFill>
                <a:latin typeface=" Fira Code"/>
              </a:rPr>
              <a:t>.</a:t>
            </a:r>
            <a:r>
              <a:rPr lang="nl-BE" b="1" dirty="0" err="1">
                <a:solidFill>
                  <a:srgbClr val="795E26"/>
                </a:solidFill>
                <a:latin typeface=" Fira Code"/>
              </a:rPr>
              <a:t>Process</a:t>
            </a:r>
            <a:r>
              <a:rPr lang="nl-BE" b="1" dirty="0">
                <a:solidFill>
                  <a:srgbClr val="000000"/>
                </a:solidFill>
                <a:latin typeface=" Fira Code"/>
              </a:rPr>
              <a:t>();</a:t>
            </a:r>
          </a:p>
          <a:p>
            <a:pPr marL="0" indent="0">
              <a:buNone/>
            </a:pPr>
            <a:r>
              <a:rPr lang="nl-BE" b="1" dirty="0">
                <a:solidFill>
                  <a:srgbClr val="000000"/>
                </a:solidFill>
                <a:latin typeface=" Fira Code"/>
              </a:rPr>
              <a:t>            </a:t>
            </a:r>
            <a:r>
              <a:rPr lang="nl-BE" b="1" dirty="0">
                <a:solidFill>
                  <a:srgbClr val="001080"/>
                </a:solidFill>
                <a:latin typeface=" Fira Code"/>
              </a:rPr>
              <a:t>_</a:t>
            </a:r>
            <a:r>
              <a:rPr lang="nl-BE" b="1" dirty="0" err="1">
                <a:solidFill>
                  <a:srgbClr val="001080"/>
                </a:solidFill>
                <a:latin typeface=" Fira Code"/>
              </a:rPr>
              <a:t>logger</a:t>
            </a:r>
            <a:r>
              <a:rPr lang="nl-BE" b="1" dirty="0" err="1">
                <a:solidFill>
                  <a:srgbClr val="000000"/>
                </a:solidFill>
                <a:latin typeface=" Fira Code"/>
              </a:rPr>
              <a:t>.</a:t>
            </a:r>
            <a:r>
              <a:rPr lang="nl-BE" b="1" dirty="0" err="1">
                <a:solidFill>
                  <a:srgbClr val="795E26"/>
                </a:solidFill>
                <a:latin typeface=" Fira Code"/>
              </a:rPr>
              <a:t>LogInformation</a:t>
            </a:r>
            <a:r>
              <a:rPr lang="nl-BE" b="1" dirty="0">
                <a:solidFill>
                  <a:srgbClr val="000000"/>
                </a:solidFill>
                <a:latin typeface=" Fira Code"/>
              </a:rPr>
              <a:t>(</a:t>
            </a:r>
            <a:r>
              <a:rPr lang="nl-BE" b="1" dirty="0">
                <a:solidFill>
                  <a:srgbClr val="A31515"/>
                </a:solidFill>
                <a:latin typeface=" Fira Code"/>
              </a:rPr>
              <a:t>$"[ PROCESSING! ]"</a:t>
            </a:r>
            <a:r>
              <a:rPr lang="nl-BE" b="1" dirty="0">
                <a:solidFill>
                  <a:srgbClr val="000000"/>
                </a:solidFill>
                <a:latin typeface=" Fira Code"/>
              </a:rPr>
              <a:t>);</a:t>
            </a:r>
          </a:p>
          <a:p>
            <a:pPr marL="0" indent="0">
              <a:buNone/>
            </a:pPr>
            <a:r>
              <a:rPr lang="nl-BE" b="1" dirty="0">
                <a:solidFill>
                  <a:srgbClr val="000000"/>
                </a:solidFill>
                <a:latin typeface=" Fira Code"/>
              </a:rPr>
              <a:t>        }</a:t>
            </a:r>
          </a:p>
          <a:p>
            <a:pPr marL="0" indent="0">
              <a:buNone/>
            </a:pPr>
            <a:r>
              <a:rPr lang="nl-BE" b="1" dirty="0">
                <a:solidFill>
                  <a:srgbClr val="000000"/>
                </a:solidFill>
                <a:latin typeface=" Fira Code"/>
              </a:rPr>
              <a:t>    }</a:t>
            </a:r>
          </a:p>
          <a:p>
            <a:pPr marL="0" indent="0">
              <a:buNone/>
            </a:pPr>
            <a:r>
              <a:rPr lang="nl-BE" b="1" dirty="0">
                <a:solidFill>
                  <a:srgbClr val="000000"/>
                </a:solidFill>
                <a:latin typeface=" Fira Code"/>
              </a:rPr>
              <a:t>}</a:t>
            </a:r>
          </a:p>
        </p:txBody>
      </p:sp>
    </p:spTree>
    <p:extLst>
      <p:ext uri="{BB962C8B-B14F-4D97-AF65-F5344CB8AC3E}">
        <p14:creationId xmlns:p14="http://schemas.microsoft.com/office/powerpoint/2010/main" val="2645902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Tree>
    <p:extLst>
      <p:ext uri="{BB962C8B-B14F-4D97-AF65-F5344CB8AC3E}">
        <p14:creationId xmlns:p14="http://schemas.microsoft.com/office/powerpoint/2010/main" val="1844406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8AA5879-B33D-4FA7-9069-72034AD2063F}"/>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nl-BE" dirty="0"/>
              <a:t>Containers</a:t>
            </a:r>
          </a:p>
        </p:txBody>
      </p:sp>
      <p:sp>
        <p:nvSpPr>
          <p:cNvPr id="5" name="Tijdelijke aanduiding voor tekst 4">
            <a:extLst>
              <a:ext uri="{FF2B5EF4-FFF2-40B4-BE49-F238E27FC236}">
                <a16:creationId xmlns:a16="http://schemas.microsoft.com/office/drawing/2014/main" id="{687F1FBF-DA88-45BB-AFCE-917A3068CD3A}"/>
              </a:ext>
            </a:extLst>
          </p:cNvPr>
          <p:cNvSpPr>
            <a:spLocks noGrp="1"/>
          </p:cNvSpPr>
          <p:nvPr>
            <p:ph type="body" idx="1"/>
          </p:nvPr>
        </p:nvSpPr>
        <p:spPr/>
        <p:txBody>
          <a:bodyPr/>
          <a:lstStyle/>
          <a:p>
            <a:r>
              <a:rPr lang="en-US" dirty="0"/>
              <a:t>A standardized unit for developing, shipping and deploying a software package to run quickly and reliably, independently of computing environment</a:t>
            </a:r>
            <a:endParaRPr lang="nl-BE" dirty="0"/>
          </a:p>
        </p:txBody>
      </p:sp>
      <p:pic>
        <p:nvPicPr>
          <p:cNvPr id="6" name="Picture 5"/>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1850" y="1336106"/>
            <a:ext cx="1800000" cy="180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44297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err="1"/>
              <a:t>What</a:t>
            </a:r>
            <a:r>
              <a:rPr lang="nl-BE" dirty="0"/>
              <a:t> are containers?</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p:txBody>
          <a:bodyPr>
            <a:normAutofit/>
          </a:bodyPr>
          <a:lstStyle/>
          <a:p>
            <a:pPr algn="just"/>
            <a:r>
              <a:rPr lang="nl-BE" dirty="0">
                <a:latin typeface="Segoe UI" panose="020B0502040204020203" pitchFamily="34" charset="0"/>
                <a:cs typeface="Segoe UI" panose="020B0502040204020203" pitchFamily="34" charset="0"/>
              </a:rPr>
              <a:t>OS-level </a:t>
            </a:r>
            <a:r>
              <a:rPr lang="nl-BE" dirty="0" err="1">
                <a:latin typeface="Segoe UI" panose="020B0502040204020203" pitchFamily="34" charset="0"/>
                <a:cs typeface="Segoe UI" panose="020B0502040204020203" pitchFamily="34" charset="0"/>
              </a:rPr>
              <a:t>virtualization</a:t>
            </a:r>
            <a:endParaRPr lang="nl-BE" dirty="0">
              <a:latin typeface="Segoe UI" panose="020B0502040204020203" pitchFamily="34" charset="0"/>
              <a:cs typeface="Segoe UI" panose="020B0502040204020203" pitchFamily="34" charset="0"/>
            </a:endParaRPr>
          </a:p>
          <a:p>
            <a:pPr algn="just"/>
            <a:r>
              <a:rPr lang="nl-BE" dirty="0">
                <a:latin typeface="Segoe UI" panose="020B0502040204020203" pitchFamily="34" charset="0"/>
                <a:cs typeface="Segoe UI" panose="020B0502040204020203" pitchFamily="34" charset="0"/>
              </a:rPr>
              <a:t>Software packages</a:t>
            </a:r>
          </a:p>
          <a:p>
            <a:pPr algn="just"/>
            <a:r>
              <a:rPr lang="nl-BE" dirty="0" err="1">
                <a:latin typeface="Segoe UI" panose="020B0502040204020203" pitchFamily="34" charset="0"/>
                <a:cs typeface="Segoe UI" panose="020B0502040204020203" pitchFamily="34" charset="0"/>
              </a:rPr>
              <a:t>Includes</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dependencies</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libraries</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and</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configuration</a:t>
            </a:r>
            <a:endParaRPr lang="nl-BE" dirty="0">
              <a:latin typeface="Segoe UI" panose="020B0502040204020203" pitchFamily="34" charset="0"/>
              <a:cs typeface="Segoe UI" panose="020B0502040204020203" pitchFamily="34" charset="0"/>
            </a:endParaRPr>
          </a:p>
          <a:p>
            <a:pPr algn="just"/>
            <a:r>
              <a:rPr lang="nl-BE" dirty="0" err="1">
                <a:latin typeface="Segoe UI" panose="020B0502040204020203" pitchFamily="34" charset="0"/>
                <a:cs typeface="Segoe UI" panose="020B0502040204020203" pitchFamily="34" charset="0"/>
              </a:rPr>
              <a:t>Isolated</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from</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one</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another</a:t>
            </a:r>
            <a:endParaRPr lang="nl-BE" dirty="0">
              <a:latin typeface="Segoe UI" panose="020B0502040204020203" pitchFamily="34" charset="0"/>
              <a:cs typeface="Segoe UI" panose="020B0502040204020203" pitchFamily="34" charset="0"/>
            </a:endParaRPr>
          </a:p>
          <a:p>
            <a:pPr algn="just"/>
            <a:r>
              <a:rPr lang="nl-BE" dirty="0">
                <a:latin typeface="Segoe UI" panose="020B0502040204020203" pitchFamily="34" charset="0"/>
                <a:cs typeface="Segoe UI" panose="020B0502040204020203" pitchFamily="34" charset="0"/>
              </a:rPr>
              <a:t>Communication via well </a:t>
            </a:r>
            <a:r>
              <a:rPr lang="nl-BE" dirty="0" err="1">
                <a:latin typeface="Segoe UI" panose="020B0502040204020203" pitchFamily="34" charset="0"/>
                <a:cs typeface="Segoe UI" panose="020B0502040204020203" pitchFamily="34" charset="0"/>
              </a:rPr>
              <a:t>defined</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channels</a:t>
            </a:r>
            <a:endParaRPr lang="nl-BE" dirty="0">
              <a:latin typeface="Segoe UI" panose="020B0502040204020203" pitchFamily="34" charset="0"/>
              <a:cs typeface="Segoe UI" panose="020B0502040204020203" pitchFamily="34" charset="0"/>
            </a:endParaRPr>
          </a:p>
          <a:p>
            <a:pPr algn="just"/>
            <a:r>
              <a:rPr lang="nl-BE" dirty="0">
                <a:latin typeface="Segoe UI" panose="020B0502040204020203" pitchFamily="34" charset="0"/>
                <a:cs typeface="Segoe UI" panose="020B0502040204020203" pitchFamily="34" charset="0"/>
              </a:rPr>
              <a:t>More </a:t>
            </a:r>
            <a:r>
              <a:rPr lang="nl-BE" dirty="0" err="1">
                <a:latin typeface="Segoe UI" panose="020B0502040204020203" pitchFamily="34" charset="0"/>
                <a:cs typeface="Segoe UI" panose="020B0502040204020203" pitchFamily="34" charset="0"/>
              </a:rPr>
              <a:t>lightweight</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than</a:t>
            </a:r>
            <a:r>
              <a:rPr lang="nl-BE" dirty="0">
                <a:latin typeface="Segoe UI" panose="020B0502040204020203" pitchFamily="34" charset="0"/>
                <a:cs typeface="Segoe UI" panose="020B0502040204020203" pitchFamily="34" charset="0"/>
              </a:rPr>
              <a:t> Virtual Machines</a:t>
            </a:r>
          </a:p>
          <a:p>
            <a:pPr lvl="1" algn="just"/>
            <a:r>
              <a:rPr lang="nl-BE" dirty="0">
                <a:latin typeface="Segoe UI" panose="020B0502040204020203" pitchFamily="34" charset="0"/>
                <a:cs typeface="Segoe UI" panose="020B0502040204020203" pitchFamily="34" charset="0"/>
              </a:rPr>
              <a:t>Single operating system </a:t>
            </a:r>
            <a:r>
              <a:rPr lang="nl-BE" dirty="0" err="1">
                <a:latin typeface="Segoe UI" panose="020B0502040204020203" pitchFamily="34" charset="0"/>
                <a:cs typeface="Segoe UI" panose="020B0502040204020203" pitchFamily="34" charset="0"/>
              </a:rPr>
              <a:t>kernel</a:t>
            </a:r>
            <a:r>
              <a:rPr lang="nl-BE" dirty="0">
                <a:latin typeface="Segoe UI" panose="020B0502040204020203" pitchFamily="34" charset="0"/>
                <a:cs typeface="Segoe UI" panose="020B0502040204020203" pitchFamily="34" charset="0"/>
              </a:rPr>
              <a:t>, multiple containers</a:t>
            </a:r>
          </a:p>
          <a:p>
            <a:pPr algn="just"/>
            <a:r>
              <a:rPr lang="nl-BE" dirty="0">
                <a:latin typeface="Segoe UI" panose="020B0502040204020203" pitchFamily="34" charset="0"/>
                <a:cs typeface="Segoe UI" panose="020B0502040204020203" pitchFamily="34" charset="0"/>
              </a:rPr>
              <a:t>Resource </a:t>
            </a:r>
            <a:r>
              <a:rPr lang="nl-BE" dirty="0" err="1">
                <a:latin typeface="Segoe UI" panose="020B0502040204020203" pitchFamily="34" charset="0"/>
                <a:cs typeface="Segoe UI" panose="020B0502040204020203" pitchFamily="34" charset="0"/>
              </a:rPr>
              <a:t>limiting</a:t>
            </a:r>
            <a:endParaRPr lang="nl-BE" dirty="0">
              <a:latin typeface="Segoe UI" panose="020B0502040204020203" pitchFamily="34" charset="0"/>
              <a:cs typeface="Segoe UI" panose="020B0502040204020203" pitchFamily="34" charset="0"/>
            </a:endParaRPr>
          </a:p>
          <a:p>
            <a:pPr algn="just"/>
            <a:endParaRPr lang="nl-BE"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72961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Tijdelijke aanduiding voor inhoud 10">
            <a:extLst>
              <a:ext uri="{FF2B5EF4-FFF2-40B4-BE49-F238E27FC236}">
                <a16:creationId xmlns:a16="http://schemas.microsoft.com/office/drawing/2014/main" id="{2D1EC3A8-7B47-4924-8D40-5361A507EC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2585890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inhoud 6">
            <a:extLst>
              <a:ext uri="{FF2B5EF4-FFF2-40B4-BE49-F238E27FC236}">
                <a16:creationId xmlns:a16="http://schemas.microsoft.com/office/drawing/2014/main" id="{6794E50B-92E5-4F6A-9142-4E8F825260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828487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a:extLst>
              <a:ext uri="{FF2B5EF4-FFF2-40B4-BE49-F238E27FC236}">
                <a16:creationId xmlns:a16="http://schemas.microsoft.com/office/drawing/2014/main" id="{6911F9A3-92F3-4273-AB24-31ADDAEE96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943003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err="1"/>
              <a:t>What</a:t>
            </a:r>
            <a:r>
              <a:rPr lang="nl-BE" dirty="0"/>
              <a:t> </a:t>
            </a:r>
            <a:r>
              <a:rPr lang="nl-BE" dirty="0" err="1"/>
              <a:t>about</a:t>
            </a:r>
            <a:r>
              <a:rPr lang="nl-BE" dirty="0"/>
              <a:t> </a:t>
            </a:r>
            <a:r>
              <a:rPr lang="nl-BE" dirty="0" err="1"/>
              <a:t>application</a:t>
            </a:r>
            <a:r>
              <a:rPr lang="nl-BE" dirty="0"/>
              <a:t> state?</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p:txBody>
          <a:bodyPr>
            <a:normAutofit/>
          </a:bodyPr>
          <a:lstStyle/>
          <a:p>
            <a:pPr algn="just"/>
            <a:r>
              <a:rPr lang="nl-BE" dirty="0">
                <a:latin typeface="Segoe UI" panose="020B0502040204020203" pitchFamily="34" charset="0"/>
                <a:cs typeface="Segoe UI" panose="020B0502040204020203" pitchFamily="34" charset="0"/>
              </a:rPr>
              <a:t>Containers </a:t>
            </a:r>
            <a:r>
              <a:rPr lang="nl-BE" dirty="0" err="1">
                <a:latin typeface="Segoe UI" panose="020B0502040204020203" pitchFamily="34" charset="0"/>
                <a:cs typeface="Segoe UI" panose="020B0502040204020203" pitchFamily="34" charset="0"/>
              </a:rPr>
              <a:t>should</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not</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hold</a:t>
            </a:r>
            <a:r>
              <a:rPr lang="nl-BE" dirty="0">
                <a:latin typeface="Segoe UI" panose="020B0502040204020203" pitchFamily="34" charset="0"/>
                <a:cs typeface="Segoe UI" panose="020B0502040204020203" pitchFamily="34" charset="0"/>
              </a:rPr>
              <a:t> state!</a:t>
            </a:r>
          </a:p>
          <a:p>
            <a:pPr algn="just"/>
            <a:r>
              <a:rPr lang="nl-BE" dirty="0" err="1">
                <a:latin typeface="Segoe UI" panose="020B0502040204020203" pitchFamily="34" charset="0"/>
                <a:cs typeface="Segoe UI" panose="020B0502040204020203" pitchFamily="34" charset="0"/>
              </a:rPr>
              <a:t>Use</a:t>
            </a:r>
            <a:r>
              <a:rPr lang="nl-BE" dirty="0">
                <a:latin typeface="Segoe UI" panose="020B0502040204020203" pitchFamily="34" charset="0"/>
                <a:cs typeface="Segoe UI" panose="020B0502040204020203" pitchFamily="34" charset="0"/>
              </a:rPr>
              <a:t> environment variables </a:t>
            </a:r>
            <a:r>
              <a:rPr lang="nl-BE" dirty="0" err="1">
                <a:latin typeface="Segoe UI" panose="020B0502040204020203" pitchFamily="34" charset="0"/>
                <a:cs typeface="Segoe UI" panose="020B0502040204020203" pitchFamily="34" charset="0"/>
              </a:rPr>
              <a:t>for</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configuration</a:t>
            </a:r>
            <a:endParaRPr lang="nl-BE" dirty="0">
              <a:latin typeface="Segoe UI" panose="020B0502040204020203" pitchFamily="34" charset="0"/>
              <a:cs typeface="Segoe UI" panose="020B0502040204020203" pitchFamily="34" charset="0"/>
            </a:endParaRPr>
          </a:p>
          <a:p>
            <a:pPr algn="just"/>
            <a:r>
              <a:rPr lang="nl-BE" dirty="0" err="1">
                <a:latin typeface="Segoe UI" panose="020B0502040204020203" pitchFamily="34" charset="0"/>
                <a:cs typeface="Segoe UI" panose="020B0502040204020203" pitchFamily="34" charset="0"/>
              </a:rPr>
              <a:t>Use</a:t>
            </a:r>
            <a:r>
              <a:rPr lang="nl-BE" dirty="0">
                <a:latin typeface="Segoe UI" panose="020B0502040204020203" pitchFamily="34" charset="0"/>
                <a:cs typeface="Segoe UI" panose="020B0502040204020203" pitchFamily="34" charset="0"/>
              </a:rPr>
              <a:t> container volume </a:t>
            </a:r>
            <a:r>
              <a:rPr lang="nl-BE" dirty="0" err="1">
                <a:latin typeface="Segoe UI" panose="020B0502040204020203" pitchFamily="34" charset="0"/>
                <a:cs typeface="Segoe UI" panose="020B0502040204020203" pitchFamily="34" charset="0"/>
              </a:rPr>
              <a:t>mapping</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if</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needed</a:t>
            </a:r>
            <a:endParaRPr lang="nl-BE" dirty="0">
              <a:latin typeface="Segoe UI" panose="020B0502040204020203" pitchFamily="34" charset="0"/>
              <a:cs typeface="Segoe UI" panose="020B0502040204020203" pitchFamily="34" charset="0"/>
            </a:endParaRPr>
          </a:p>
          <a:p>
            <a:pPr algn="just"/>
            <a:r>
              <a:rPr lang="nl-BE" dirty="0" err="1">
                <a:latin typeface="Segoe UI" panose="020B0502040204020203" pitchFamily="34" charset="0"/>
                <a:cs typeface="Segoe UI" panose="020B0502040204020203" pitchFamily="34" charset="0"/>
              </a:rPr>
              <a:t>Use</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external</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caching</a:t>
            </a:r>
            <a:r>
              <a:rPr lang="nl-BE" dirty="0">
                <a:latin typeface="Segoe UI" panose="020B0502040204020203" pitchFamily="34" charset="0"/>
                <a:cs typeface="Segoe UI" panose="020B0502040204020203" pitchFamily="34" charset="0"/>
              </a:rPr>
              <a:t> services like </a:t>
            </a:r>
            <a:r>
              <a:rPr lang="nl-BE" dirty="0" err="1">
                <a:latin typeface="Segoe UI" panose="020B0502040204020203" pitchFamily="34" charset="0"/>
                <a:cs typeface="Segoe UI" panose="020B0502040204020203" pitchFamily="34" charset="0"/>
              </a:rPr>
              <a:t>Redis</a:t>
            </a:r>
            <a:endParaRPr lang="nl-BE" dirty="0">
              <a:latin typeface="Segoe UI" panose="020B0502040204020203" pitchFamily="34" charset="0"/>
              <a:cs typeface="Segoe UI" panose="020B0502040204020203" pitchFamily="34" charset="0"/>
            </a:endParaRPr>
          </a:p>
          <a:p>
            <a:pPr algn="just"/>
            <a:r>
              <a:rPr lang="nl-BE" dirty="0" err="1">
                <a:latin typeface="Segoe UI" panose="020B0502040204020203" pitchFamily="34" charset="0"/>
                <a:cs typeface="Segoe UI" panose="020B0502040204020203" pitchFamily="34" charset="0"/>
              </a:rPr>
              <a:t>Use</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external</a:t>
            </a:r>
            <a:r>
              <a:rPr lang="nl-BE" dirty="0">
                <a:latin typeface="Segoe UI" panose="020B0502040204020203" pitchFamily="34" charset="0"/>
                <a:cs typeface="Segoe UI" panose="020B0502040204020203" pitchFamily="34" charset="0"/>
              </a:rPr>
              <a:t> storage services like databases</a:t>
            </a:r>
          </a:p>
          <a:p>
            <a:pPr algn="just"/>
            <a:endParaRPr lang="nl-BE"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7485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a:t>Building containers</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p:txBody>
          <a:bodyPr>
            <a:normAutofit fontScale="85000" lnSpcReduction="20000"/>
          </a:bodyPr>
          <a:lstStyle/>
          <a:p>
            <a:pPr marL="0" indent="0">
              <a:buNone/>
            </a:pPr>
            <a:r>
              <a:rPr lang="nl-BE" b="1" dirty="0">
                <a:solidFill>
                  <a:srgbClr val="0000FF"/>
                </a:solidFill>
                <a:latin typeface="Fira Code" panose="020B0509050000020004" pitchFamily="49" charset="0"/>
              </a:rPr>
              <a:t>FROM</a:t>
            </a:r>
            <a:r>
              <a:rPr lang="nl-BE" b="1" dirty="0">
                <a:solidFill>
                  <a:srgbClr val="000000"/>
                </a:solidFill>
                <a:latin typeface="Fira Code" panose="020B0509050000020004" pitchFamily="49" charset="0"/>
              </a:rPr>
              <a:t> mcr.microsoft.com/</a:t>
            </a:r>
            <a:r>
              <a:rPr lang="nl-BE" b="1" dirty="0" err="1">
                <a:solidFill>
                  <a:srgbClr val="000000"/>
                </a:solidFill>
                <a:latin typeface="Fira Code" panose="020B0509050000020004" pitchFamily="49" charset="0"/>
              </a:rPr>
              <a:t>dotnet</a:t>
            </a:r>
            <a:r>
              <a:rPr lang="nl-BE" b="1" dirty="0">
                <a:solidFill>
                  <a:srgbClr val="000000"/>
                </a:solidFill>
                <a:latin typeface="Fira Code" panose="020B0509050000020004" pitchFamily="49" charset="0"/>
              </a:rPr>
              <a:t>/</a:t>
            </a:r>
            <a:r>
              <a:rPr lang="nl-BE" b="1" dirty="0" err="1">
                <a:solidFill>
                  <a:srgbClr val="000000"/>
                </a:solidFill>
                <a:latin typeface="Fira Code" panose="020B0509050000020004" pitchFamily="49" charset="0"/>
              </a:rPr>
              <a:t>core</a:t>
            </a:r>
            <a:r>
              <a:rPr lang="nl-BE" b="1" dirty="0">
                <a:solidFill>
                  <a:srgbClr val="000000"/>
                </a:solidFill>
                <a:latin typeface="Fira Code" panose="020B0509050000020004" pitchFamily="49" charset="0"/>
              </a:rPr>
              <a:t>/aspnet:3.1</a:t>
            </a:r>
          </a:p>
          <a:p>
            <a:pPr marL="0" indent="0">
              <a:buNone/>
            </a:pPr>
            <a:r>
              <a:rPr lang="nl-BE" b="1" dirty="0">
                <a:solidFill>
                  <a:srgbClr val="0000FF"/>
                </a:solidFill>
                <a:latin typeface="Fira Code" panose="020B0509050000020004" pitchFamily="49" charset="0"/>
              </a:rPr>
              <a:t>WORKDIR</a:t>
            </a:r>
            <a:r>
              <a:rPr lang="nl-BE" b="1" dirty="0">
                <a:solidFill>
                  <a:srgbClr val="000000"/>
                </a:solidFill>
                <a:latin typeface="Fira Code" panose="020B0509050000020004" pitchFamily="49" charset="0"/>
              </a:rPr>
              <a:t> /app</a:t>
            </a:r>
          </a:p>
          <a:p>
            <a:pPr marL="0" indent="0">
              <a:buNone/>
            </a:pPr>
            <a:r>
              <a:rPr lang="nl-BE" b="1" dirty="0">
                <a:solidFill>
                  <a:srgbClr val="0000FF"/>
                </a:solidFill>
                <a:latin typeface="Fira Code" panose="020B0509050000020004" pitchFamily="49" charset="0"/>
              </a:rPr>
              <a:t>COPY</a:t>
            </a:r>
            <a:r>
              <a:rPr lang="nl-BE" b="1" dirty="0">
                <a:solidFill>
                  <a:srgbClr val="000000"/>
                </a:solidFill>
                <a:latin typeface="Fira Code" panose="020B0509050000020004" pitchFamily="49" charset="0"/>
              </a:rPr>
              <a:t> bin/Release/</a:t>
            </a:r>
            <a:r>
              <a:rPr lang="nl-BE" b="1" dirty="0" err="1">
                <a:solidFill>
                  <a:srgbClr val="000000"/>
                </a:solidFill>
                <a:latin typeface="Fira Code" panose="020B0509050000020004" pitchFamily="49" charset="0"/>
              </a:rPr>
              <a:t>publish</a:t>
            </a:r>
            <a:r>
              <a:rPr lang="nl-BE" b="1" dirty="0">
                <a:solidFill>
                  <a:srgbClr val="000000"/>
                </a:solidFill>
                <a:latin typeface="Fira Code" panose="020B0509050000020004" pitchFamily="49" charset="0"/>
              </a:rPr>
              <a:t> /app</a:t>
            </a:r>
          </a:p>
          <a:p>
            <a:pPr marL="0" indent="0">
              <a:buNone/>
            </a:pPr>
            <a:r>
              <a:rPr lang="nl-BE" b="1" dirty="0">
                <a:solidFill>
                  <a:srgbClr val="0000FF"/>
                </a:solidFill>
                <a:latin typeface="Fira Code" panose="020B0509050000020004" pitchFamily="49" charset="0"/>
              </a:rPr>
              <a:t>EXPOSE</a:t>
            </a:r>
            <a:r>
              <a:rPr lang="nl-BE" b="1" dirty="0">
                <a:solidFill>
                  <a:srgbClr val="000000"/>
                </a:solidFill>
                <a:latin typeface="Fira Code" panose="020B0509050000020004" pitchFamily="49" charset="0"/>
              </a:rPr>
              <a:t> 5000</a:t>
            </a:r>
          </a:p>
          <a:p>
            <a:pPr marL="0" indent="0">
              <a:buNone/>
            </a:pPr>
            <a:r>
              <a:rPr lang="nl-BE" b="1" dirty="0">
                <a:solidFill>
                  <a:srgbClr val="0000FF"/>
                </a:solidFill>
                <a:latin typeface="Fira Code" panose="020B0509050000020004" pitchFamily="49" charset="0"/>
              </a:rPr>
              <a:t>ENV</a:t>
            </a:r>
            <a:r>
              <a:rPr lang="nl-BE" b="1" dirty="0">
                <a:solidFill>
                  <a:srgbClr val="000000"/>
                </a:solidFill>
                <a:latin typeface="Fira Code" panose="020B0509050000020004" pitchFamily="49" charset="0"/>
              </a:rPr>
              <a:t> TZ=Europe/Brussels</a:t>
            </a:r>
          </a:p>
          <a:p>
            <a:pPr marL="0" indent="0">
              <a:buNone/>
            </a:pPr>
            <a:r>
              <a:rPr lang="nl-BE" b="1" dirty="0">
                <a:solidFill>
                  <a:srgbClr val="0000FF"/>
                </a:solidFill>
                <a:latin typeface="Fira Code" panose="020B0509050000020004" pitchFamily="49" charset="0"/>
              </a:rPr>
              <a:t>ENV</a:t>
            </a:r>
            <a:r>
              <a:rPr lang="nl-BE" b="1" dirty="0">
                <a:solidFill>
                  <a:srgbClr val="000000"/>
                </a:solidFill>
                <a:latin typeface="Fira Code" panose="020B0509050000020004" pitchFamily="49" charset="0"/>
              </a:rPr>
              <a:t> KEY_VAULT=...</a:t>
            </a:r>
          </a:p>
          <a:p>
            <a:pPr marL="0" indent="0">
              <a:buNone/>
            </a:pPr>
            <a:r>
              <a:rPr lang="nl-BE" b="1" dirty="0">
                <a:solidFill>
                  <a:srgbClr val="0000FF"/>
                </a:solidFill>
                <a:latin typeface="Fira Code" panose="020B0509050000020004" pitchFamily="49" charset="0"/>
              </a:rPr>
              <a:t>ENV</a:t>
            </a:r>
            <a:r>
              <a:rPr lang="nl-BE" b="1" dirty="0">
                <a:solidFill>
                  <a:srgbClr val="000000"/>
                </a:solidFill>
                <a:latin typeface="Fira Code" panose="020B0509050000020004" pitchFamily="49" charset="0"/>
              </a:rPr>
              <a:t> CLIENT_ID=...</a:t>
            </a:r>
          </a:p>
          <a:p>
            <a:pPr marL="0" indent="0">
              <a:buNone/>
            </a:pPr>
            <a:r>
              <a:rPr lang="nl-BE" b="1" dirty="0">
                <a:solidFill>
                  <a:srgbClr val="0000FF"/>
                </a:solidFill>
                <a:latin typeface="Fira Code" panose="020B0509050000020004" pitchFamily="49" charset="0"/>
              </a:rPr>
              <a:t>ENV</a:t>
            </a:r>
            <a:r>
              <a:rPr lang="nl-BE" b="1" dirty="0">
                <a:solidFill>
                  <a:srgbClr val="000000"/>
                </a:solidFill>
                <a:latin typeface="Fira Code" panose="020B0509050000020004" pitchFamily="49" charset="0"/>
              </a:rPr>
              <a:t> CLIENT_SECRET=...</a:t>
            </a:r>
          </a:p>
          <a:p>
            <a:pPr marL="0" indent="0">
              <a:buNone/>
            </a:pPr>
            <a:r>
              <a:rPr lang="nl-BE" b="1" dirty="0">
                <a:solidFill>
                  <a:srgbClr val="0000FF"/>
                </a:solidFill>
                <a:latin typeface="Fira Code" panose="020B0509050000020004" pitchFamily="49" charset="0"/>
              </a:rPr>
              <a:t>ENV</a:t>
            </a:r>
            <a:r>
              <a:rPr lang="nl-BE" b="1" dirty="0">
                <a:solidFill>
                  <a:srgbClr val="000000"/>
                </a:solidFill>
                <a:latin typeface="Fira Code" panose="020B0509050000020004" pitchFamily="49" charset="0"/>
              </a:rPr>
              <a:t> CERTIFICATE_KEY=...</a:t>
            </a:r>
          </a:p>
          <a:p>
            <a:pPr marL="0" indent="0">
              <a:buNone/>
            </a:pPr>
            <a:r>
              <a:rPr lang="nl-BE" b="1" dirty="0">
                <a:solidFill>
                  <a:srgbClr val="0000FF"/>
                </a:solidFill>
                <a:latin typeface="Fira Code" panose="020B0509050000020004" pitchFamily="49" charset="0"/>
              </a:rPr>
              <a:t>ENV</a:t>
            </a:r>
            <a:r>
              <a:rPr lang="nl-BE" b="1" dirty="0">
                <a:solidFill>
                  <a:srgbClr val="000000"/>
                </a:solidFill>
                <a:latin typeface="Fira Code" panose="020B0509050000020004" pitchFamily="49" charset="0"/>
              </a:rPr>
              <a:t> ARENA_SIZE=10</a:t>
            </a:r>
          </a:p>
          <a:p>
            <a:pPr marL="0" indent="0">
              <a:buNone/>
            </a:pPr>
            <a:r>
              <a:rPr lang="nl-BE" b="1" dirty="0">
                <a:solidFill>
                  <a:srgbClr val="0000FF"/>
                </a:solidFill>
                <a:latin typeface="Fira Code" panose="020B0509050000020004" pitchFamily="49" charset="0"/>
              </a:rPr>
              <a:t>ENTRYPOINT</a:t>
            </a:r>
            <a:r>
              <a:rPr lang="nl-BE" b="1" dirty="0">
                <a:solidFill>
                  <a:srgbClr val="000000"/>
                </a:solidFill>
                <a:latin typeface="Fira Code" panose="020B0509050000020004" pitchFamily="49" charset="0"/>
              </a:rPr>
              <a:t> [</a:t>
            </a:r>
            <a:r>
              <a:rPr lang="nl-BE" b="1" dirty="0">
                <a:solidFill>
                  <a:srgbClr val="A31515"/>
                </a:solidFill>
                <a:latin typeface="Fira Code" panose="020B0509050000020004" pitchFamily="49" charset="0"/>
              </a:rPr>
              <a:t>"</a:t>
            </a:r>
            <a:r>
              <a:rPr lang="nl-BE" b="1" dirty="0" err="1">
                <a:solidFill>
                  <a:srgbClr val="A31515"/>
                </a:solidFill>
                <a:latin typeface="Fira Code" panose="020B0509050000020004" pitchFamily="49" charset="0"/>
              </a:rPr>
              <a:t>dotnet</a:t>
            </a:r>
            <a:r>
              <a:rPr lang="nl-BE" b="1" dirty="0">
                <a:solidFill>
                  <a:srgbClr val="A31515"/>
                </a:solidFill>
                <a:latin typeface="Fira Code" panose="020B0509050000020004" pitchFamily="49" charset="0"/>
              </a:rPr>
              <a:t>"</a:t>
            </a:r>
            <a:r>
              <a:rPr lang="nl-BE" b="1" dirty="0">
                <a:solidFill>
                  <a:srgbClr val="000000"/>
                </a:solidFill>
                <a:latin typeface="Fira Code" panose="020B0509050000020004" pitchFamily="49" charset="0"/>
              </a:rPr>
              <a:t>, </a:t>
            </a:r>
            <a:r>
              <a:rPr lang="nl-BE" b="1" dirty="0">
                <a:solidFill>
                  <a:srgbClr val="A31515"/>
                </a:solidFill>
                <a:latin typeface="Fira Code" panose="020B0509050000020004" pitchFamily="49" charset="0"/>
              </a:rPr>
              <a:t>"CSharpWars.Web.Api.dll"</a:t>
            </a:r>
            <a:r>
              <a:rPr lang="nl-BE" b="1" dirty="0">
                <a:solidFill>
                  <a:srgbClr val="000000"/>
                </a:solidFill>
                <a:latin typeface="Fira Code" panose="020B0509050000020004" pitchFamily="49" charset="0"/>
              </a:rPr>
              <a:t>]</a:t>
            </a:r>
          </a:p>
          <a:p>
            <a:pPr marL="0" indent="0" algn="just">
              <a:buNone/>
            </a:pPr>
            <a:endParaRPr lang="nl-BE"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01835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a:t>.NET </a:t>
            </a:r>
            <a:r>
              <a:rPr lang="nl-BE" dirty="0" err="1"/>
              <a:t>Core</a:t>
            </a:r>
            <a:r>
              <a:rPr lang="nl-BE" dirty="0"/>
              <a:t> </a:t>
            </a:r>
            <a:r>
              <a:rPr lang="nl-BE" dirty="0" err="1"/>
              <a:t>and</a:t>
            </a:r>
            <a:r>
              <a:rPr lang="nl-BE" dirty="0"/>
              <a:t> Docker</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p:txBody>
          <a:bodyPr>
            <a:normAutofit/>
          </a:bodyPr>
          <a:lstStyle/>
          <a:p>
            <a:pPr marL="0" indent="0" algn="just">
              <a:buNone/>
            </a:pPr>
            <a:r>
              <a:rPr lang="nl-BE" dirty="0">
                <a:hlinkClick r:id="rId2"/>
              </a:rPr>
              <a:t>https://hub.docker.com/_/microsoft-dotnet-core-runtime/</a:t>
            </a:r>
            <a:endParaRPr lang="nl-BE" dirty="0"/>
          </a:p>
          <a:p>
            <a:pPr marL="0" indent="0" algn="just">
              <a:buNone/>
            </a:pPr>
            <a:endParaRPr lang="nl-BE" dirty="0"/>
          </a:p>
          <a:p>
            <a:pPr marL="0" indent="0" algn="just">
              <a:buNone/>
            </a:pPr>
            <a:r>
              <a:rPr lang="nl-BE" dirty="0">
                <a:hlinkClick r:id="rId3"/>
              </a:rPr>
              <a:t>https://mcrflowprodcentralus.cdn.mscr.io/mcrprod/dotnet/core/runtime?P1=1583833908&amp;P2=1&amp;P3=1&amp;P4=zHgCwD%2FlU5XzXxBZ7vY6escQfYTeKS5tKYjMcCODqQw%3D&amp;se=2020-03-10T09%3A51%3A48Z&amp;sig=5Mve%2FkEj3iq8Wkb7DQyr%2BwDiqUeFLDZ4eO8bItngvJY%3D&amp;sp=r&amp;sr=b&amp;sv=2015-02-21</a:t>
            </a:r>
            <a:endParaRPr lang="nl-BE"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449305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8AA5879-B33D-4FA7-9069-72034AD2063F}"/>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nl-BE" dirty="0" err="1"/>
              <a:t>Serverless</a:t>
            </a:r>
            <a:endParaRPr lang="nl-BE" dirty="0"/>
          </a:p>
        </p:txBody>
      </p:sp>
      <p:sp>
        <p:nvSpPr>
          <p:cNvPr id="5" name="Tijdelijke aanduiding voor tekst 4">
            <a:extLst>
              <a:ext uri="{FF2B5EF4-FFF2-40B4-BE49-F238E27FC236}">
                <a16:creationId xmlns:a16="http://schemas.microsoft.com/office/drawing/2014/main" id="{687F1FBF-DA88-45BB-AFCE-917A3068CD3A}"/>
              </a:ext>
            </a:extLst>
          </p:cNvPr>
          <p:cNvSpPr>
            <a:spLocks noGrp="1"/>
          </p:cNvSpPr>
          <p:nvPr>
            <p:ph type="body" idx="1"/>
          </p:nvPr>
        </p:nvSpPr>
        <p:spPr/>
        <p:txBody>
          <a:bodyPr/>
          <a:lstStyle/>
          <a:p>
            <a:r>
              <a:rPr lang="en-US" dirty="0"/>
              <a:t>Thanks to cloud computing, scaling, capacity planning and maintenance can be hidden from the developer or operator</a:t>
            </a:r>
          </a:p>
          <a:p>
            <a:r>
              <a:rPr lang="en-US" dirty="0"/>
              <a:t>Focus on your application, not the infrastructure</a:t>
            </a:r>
          </a:p>
        </p:txBody>
      </p:sp>
      <p:pic>
        <p:nvPicPr>
          <p:cNvPr id="6" name="Picture 5"/>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1850" y="1336106"/>
            <a:ext cx="1800000" cy="180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655389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err="1"/>
              <a:t>What</a:t>
            </a:r>
            <a:r>
              <a:rPr lang="nl-BE" dirty="0"/>
              <a:t> is </a:t>
            </a:r>
            <a:r>
              <a:rPr lang="nl-BE" dirty="0" err="1"/>
              <a:t>Serverless</a:t>
            </a:r>
            <a:r>
              <a:rPr lang="nl-BE" dirty="0"/>
              <a:t>?</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p:txBody>
          <a:bodyPr>
            <a:normAutofit/>
          </a:bodyPr>
          <a:lstStyle/>
          <a:p>
            <a:pPr algn="just"/>
            <a:r>
              <a:rPr lang="nl-BE" dirty="0">
                <a:latin typeface="Segoe UI" panose="020B0502040204020203" pitchFamily="34" charset="0"/>
                <a:cs typeface="Segoe UI" panose="020B0502040204020203" pitchFamily="34" charset="0"/>
              </a:rPr>
              <a:t>The </a:t>
            </a:r>
            <a:r>
              <a:rPr lang="nl-BE" dirty="0" err="1">
                <a:latin typeface="Segoe UI" panose="020B0502040204020203" pitchFamily="34" charset="0"/>
                <a:cs typeface="Segoe UI" panose="020B0502040204020203" pitchFamily="34" charset="0"/>
              </a:rPr>
              <a:t>cloud</a:t>
            </a:r>
            <a:r>
              <a:rPr lang="nl-BE" dirty="0">
                <a:latin typeface="Segoe UI" panose="020B0502040204020203" pitchFamily="34" charset="0"/>
                <a:cs typeface="Segoe UI" panose="020B0502040204020203" pitchFamily="34" charset="0"/>
              </a:rPr>
              <a:t> provider is </a:t>
            </a:r>
            <a:r>
              <a:rPr lang="nl-BE" dirty="0" err="1">
                <a:latin typeface="Segoe UI" panose="020B0502040204020203" pitchFamily="34" charset="0"/>
                <a:cs typeface="Segoe UI" panose="020B0502040204020203" pitchFamily="34" charset="0"/>
              </a:rPr>
              <a:t>responsible</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to</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execute</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your</a:t>
            </a:r>
            <a:r>
              <a:rPr lang="nl-BE" dirty="0">
                <a:latin typeface="Segoe UI" panose="020B0502040204020203" pitchFamily="34" charset="0"/>
                <a:cs typeface="Segoe UI" panose="020B0502040204020203" pitchFamily="34" charset="0"/>
              </a:rPr>
              <a:t> piece of code</a:t>
            </a:r>
          </a:p>
          <a:p>
            <a:pPr algn="just"/>
            <a:r>
              <a:rPr lang="nl-BE" dirty="0">
                <a:latin typeface="Segoe UI" panose="020B0502040204020203" pitchFamily="34" charset="0"/>
                <a:cs typeface="Segoe UI" panose="020B0502040204020203" pitchFamily="34" charset="0"/>
              </a:rPr>
              <a:t>Resources </a:t>
            </a:r>
            <a:r>
              <a:rPr lang="nl-BE" dirty="0" err="1">
                <a:latin typeface="Segoe UI" panose="020B0502040204020203" pitchFamily="34" charset="0"/>
                <a:cs typeface="Segoe UI" panose="020B0502040204020203" pitchFamily="34" charset="0"/>
              </a:rPr>
              <a:t>can</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be</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allocated</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dynamically</a:t>
            </a:r>
            <a:endParaRPr lang="nl-BE" dirty="0">
              <a:latin typeface="Segoe UI" panose="020B0502040204020203" pitchFamily="34" charset="0"/>
              <a:cs typeface="Segoe UI" panose="020B0502040204020203" pitchFamily="34" charset="0"/>
            </a:endParaRPr>
          </a:p>
          <a:p>
            <a:pPr algn="just"/>
            <a:r>
              <a:rPr lang="nl-BE" dirty="0" err="1">
                <a:latin typeface="Segoe UI" panose="020B0502040204020203" pitchFamily="34" charset="0"/>
                <a:cs typeface="Segoe UI" panose="020B0502040204020203" pitchFamily="34" charset="0"/>
              </a:rPr>
              <a:t>You</a:t>
            </a:r>
            <a:r>
              <a:rPr lang="nl-BE" dirty="0">
                <a:latin typeface="Segoe UI" panose="020B0502040204020203" pitchFamily="34" charset="0"/>
                <a:cs typeface="Segoe UI" panose="020B0502040204020203" pitchFamily="34" charset="0"/>
              </a:rPr>
              <a:t> are </a:t>
            </a:r>
            <a:r>
              <a:rPr lang="nl-BE" dirty="0" err="1">
                <a:latin typeface="Segoe UI" panose="020B0502040204020203" pitchFamily="34" charset="0"/>
                <a:cs typeface="Segoe UI" panose="020B0502040204020203" pitchFamily="34" charset="0"/>
              </a:rPr>
              <a:t>charged</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for</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the</a:t>
            </a:r>
            <a:r>
              <a:rPr lang="nl-BE" dirty="0">
                <a:latin typeface="Segoe UI" panose="020B0502040204020203" pitchFamily="34" charset="0"/>
                <a:cs typeface="Segoe UI" panose="020B0502040204020203" pitchFamily="34" charset="0"/>
              </a:rPr>
              <a:t> resources </a:t>
            </a:r>
            <a:r>
              <a:rPr lang="nl-BE" dirty="0" err="1">
                <a:latin typeface="Segoe UI" panose="020B0502040204020203" pitchFamily="34" charset="0"/>
                <a:cs typeface="Segoe UI" panose="020B0502040204020203" pitchFamily="34" charset="0"/>
              </a:rPr>
              <a:t>you</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need</a:t>
            </a:r>
            <a:r>
              <a:rPr lang="nl-BE" dirty="0">
                <a:latin typeface="Segoe UI" panose="020B0502040204020203" pitchFamily="34" charset="0"/>
                <a:cs typeface="Segoe UI" panose="020B0502040204020203" pitchFamily="34" charset="0"/>
              </a:rPr>
              <a:t> (have </a:t>
            </a:r>
            <a:r>
              <a:rPr lang="nl-BE" dirty="0" err="1">
                <a:latin typeface="Segoe UI" panose="020B0502040204020203" pitchFamily="34" charset="0"/>
                <a:cs typeface="Segoe UI" panose="020B0502040204020203" pitchFamily="34" charset="0"/>
              </a:rPr>
              <a:t>consumed</a:t>
            </a:r>
            <a:r>
              <a:rPr lang="nl-BE" dirty="0">
                <a:latin typeface="Segoe UI" panose="020B0502040204020203" pitchFamily="34" charset="0"/>
                <a:cs typeface="Segoe UI" panose="020B0502040204020203" pitchFamily="34" charset="0"/>
              </a:rPr>
              <a:t>)</a:t>
            </a:r>
          </a:p>
          <a:p>
            <a:pPr algn="just"/>
            <a:r>
              <a:rPr lang="nl-BE" dirty="0">
                <a:latin typeface="Segoe UI" panose="020B0502040204020203" pitchFamily="34" charset="0"/>
                <a:cs typeface="Segoe UI" panose="020B0502040204020203" pitchFamily="34" charset="0"/>
              </a:rPr>
              <a:t>Run as </a:t>
            </a:r>
            <a:r>
              <a:rPr lang="nl-BE" dirty="0" err="1">
                <a:latin typeface="Segoe UI" panose="020B0502040204020203" pitchFamily="34" charset="0"/>
                <a:cs typeface="Segoe UI" panose="020B0502040204020203" pitchFamily="34" charset="0"/>
              </a:rPr>
              <a:t>stateless</a:t>
            </a:r>
            <a:r>
              <a:rPr lang="nl-BE" dirty="0">
                <a:latin typeface="Segoe UI" panose="020B0502040204020203" pitchFamily="34" charset="0"/>
                <a:cs typeface="Segoe UI" panose="020B0502040204020203" pitchFamily="34" charset="0"/>
              </a:rPr>
              <a:t> containers</a:t>
            </a:r>
          </a:p>
          <a:p>
            <a:pPr algn="just"/>
            <a:r>
              <a:rPr lang="nl-BE" dirty="0" err="1">
                <a:latin typeface="Segoe UI" panose="020B0502040204020203" pitchFamily="34" charset="0"/>
                <a:cs typeface="Segoe UI" panose="020B0502040204020203" pitchFamily="34" charset="0"/>
              </a:rPr>
              <a:t>Triggered</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by</a:t>
            </a:r>
            <a:r>
              <a:rPr lang="nl-BE" dirty="0">
                <a:latin typeface="Segoe UI" panose="020B0502040204020203" pitchFamily="34" charset="0"/>
                <a:cs typeface="Segoe UI" panose="020B0502040204020203" pitchFamily="34" charset="0"/>
              </a:rPr>
              <a:t> a </a:t>
            </a:r>
            <a:r>
              <a:rPr lang="nl-BE" dirty="0" err="1">
                <a:latin typeface="Segoe UI" panose="020B0502040204020203" pitchFamily="34" charset="0"/>
                <a:cs typeface="Segoe UI" panose="020B0502040204020203" pitchFamily="34" charset="0"/>
              </a:rPr>
              <a:t>variety</a:t>
            </a:r>
            <a:r>
              <a:rPr lang="nl-BE" dirty="0">
                <a:latin typeface="Segoe UI" panose="020B0502040204020203" pitchFamily="34" charset="0"/>
                <a:cs typeface="Segoe UI" panose="020B0502040204020203" pitchFamily="34" charset="0"/>
              </a:rPr>
              <a:t> of events (http, </a:t>
            </a:r>
            <a:r>
              <a:rPr lang="nl-BE" dirty="0" err="1">
                <a:latin typeface="Segoe UI" panose="020B0502040204020203" pitchFamily="34" charset="0"/>
                <a:cs typeface="Segoe UI" panose="020B0502040204020203" pitchFamily="34" charset="0"/>
              </a:rPr>
              <a:t>queueing</a:t>
            </a:r>
            <a:r>
              <a:rPr lang="nl-BE" dirty="0">
                <a:latin typeface="Segoe UI" panose="020B0502040204020203" pitchFamily="34" charset="0"/>
                <a:cs typeface="Segoe UI" panose="020B0502040204020203" pitchFamily="34" charset="0"/>
              </a:rPr>
              <a:t>, jobs, …)</a:t>
            </a:r>
          </a:p>
          <a:p>
            <a:pPr algn="just"/>
            <a:r>
              <a:rPr lang="nl-BE" dirty="0" err="1">
                <a:latin typeface="Segoe UI" panose="020B0502040204020203" pitchFamily="34" charset="0"/>
                <a:cs typeface="Segoe UI" panose="020B0502040204020203" pitchFamily="34" charset="0"/>
              </a:rPr>
              <a:t>Latency</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due</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to</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cold</a:t>
            </a:r>
            <a:r>
              <a:rPr lang="nl-BE" dirty="0">
                <a:latin typeface="Segoe UI" panose="020B0502040204020203" pitchFamily="34" charset="0"/>
                <a:cs typeface="Segoe UI" panose="020B0502040204020203" pitchFamily="34" charset="0"/>
              </a:rPr>
              <a:t> starts</a:t>
            </a:r>
          </a:p>
        </p:txBody>
      </p:sp>
    </p:spTree>
    <p:extLst>
      <p:ext uri="{BB962C8B-B14F-4D97-AF65-F5344CB8AC3E}">
        <p14:creationId xmlns:p14="http://schemas.microsoft.com/office/powerpoint/2010/main" val="3949149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a:t>Cloud Native Technologies</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a:xfrm>
            <a:off x="833120" y="1825625"/>
            <a:ext cx="10520680" cy="4351338"/>
          </a:xfrm>
        </p:spPr>
        <p:txBody>
          <a:bodyPr>
            <a:normAutofit/>
          </a:bodyPr>
          <a:lstStyle/>
          <a:p>
            <a:pPr marL="0" indent="0" algn="ctr">
              <a:buNone/>
            </a:pPr>
            <a:endParaRPr lang="en-US" sz="4400" i="1" dirty="0">
              <a:latin typeface="Segoe UI" panose="020B0502040204020203" pitchFamily="34" charset="0"/>
              <a:cs typeface="Segoe UI" panose="020B0502040204020203" pitchFamily="34" charset="0"/>
            </a:endParaRPr>
          </a:p>
          <a:p>
            <a:pPr marL="0" indent="0" algn="ctr">
              <a:buNone/>
            </a:pPr>
            <a:r>
              <a:rPr lang="en-US" sz="4400" i="1" dirty="0">
                <a:latin typeface="Segoe UI" panose="020B0502040204020203" pitchFamily="34" charset="0"/>
                <a:cs typeface="Segoe UI" panose="020B0502040204020203" pitchFamily="34" charset="0"/>
              </a:rPr>
              <a:t>Cloud native is microservices hosted in containers and serverless apps, that can run in multi-cloud environments and are managed by DevOps processes</a:t>
            </a:r>
            <a:endParaRPr lang="en-US" sz="4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871283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inhoud 6">
            <a:extLst>
              <a:ext uri="{FF2B5EF4-FFF2-40B4-BE49-F238E27FC236}">
                <a16:creationId xmlns:a16="http://schemas.microsoft.com/office/drawing/2014/main" id="{45AEC03B-91F8-447B-9CA5-BF5AEAB735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8150644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8AA5879-B33D-4FA7-9069-72034AD2063F}"/>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nl-BE" dirty="0"/>
              <a:t>Multi-</a:t>
            </a:r>
            <a:r>
              <a:rPr lang="nl-BE" dirty="0" err="1"/>
              <a:t>cloud</a:t>
            </a:r>
            <a:endParaRPr lang="nl-BE" dirty="0"/>
          </a:p>
        </p:txBody>
      </p:sp>
      <p:sp>
        <p:nvSpPr>
          <p:cNvPr id="5" name="Tijdelijke aanduiding voor tekst 4">
            <a:extLst>
              <a:ext uri="{FF2B5EF4-FFF2-40B4-BE49-F238E27FC236}">
                <a16:creationId xmlns:a16="http://schemas.microsoft.com/office/drawing/2014/main" id="{687F1FBF-DA88-45BB-AFCE-917A3068CD3A}"/>
              </a:ext>
            </a:extLst>
          </p:cNvPr>
          <p:cNvSpPr>
            <a:spLocks noGrp="1"/>
          </p:cNvSpPr>
          <p:nvPr>
            <p:ph type="body" idx="1"/>
          </p:nvPr>
        </p:nvSpPr>
        <p:spPr/>
        <p:txBody>
          <a:bodyPr/>
          <a:lstStyle/>
          <a:p>
            <a:r>
              <a:rPr lang="en-US" dirty="0"/>
              <a:t>The use of multiple cloud computing and storage services in a single network architecture and the ability to be cloud-agnostic</a:t>
            </a:r>
          </a:p>
        </p:txBody>
      </p:sp>
      <p:pic>
        <p:nvPicPr>
          <p:cNvPr id="6" name="Picture 5"/>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1850" y="1364681"/>
            <a:ext cx="1800000" cy="180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62500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err="1"/>
              <a:t>Why</a:t>
            </a:r>
            <a:r>
              <a:rPr lang="nl-BE" dirty="0"/>
              <a:t> Multi-</a:t>
            </a:r>
            <a:r>
              <a:rPr lang="nl-BE" dirty="0" err="1"/>
              <a:t>cloud</a:t>
            </a:r>
            <a:r>
              <a:rPr lang="nl-BE" dirty="0"/>
              <a:t>?</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p:txBody>
          <a:bodyPr>
            <a:normAutofit/>
          </a:bodyPr>
          <a:lstStyle/>
          <a:p>
            <a:pPr algn="just"/>
            <a:r>
              <a:rPr lang="nl-BE" dirty="0" err="1">
                <a:latin typeface="Segoe UI" panose="020B0502040204020203" pitchFamily="34" charset="0"/>
                <a:cs typeface="Segoe UI" panose="020B0502040204020203" pitchFamily="34" charset="0"/>
              </a:rPr>
              <a:t>Build</a:t>
            </a:r>
            <a:r>
              <a:rPr lang="nl-BE" dirty="0">
                <a:latin typeface="Segoe UI" panose="020B0502040204020203" pitchFamily="34" charset="0"/>
                <a:cs typeface="Segoe UI" panose="020B0502040204020203" pitchFamily="34" charset="0"/>
              </a:rPr>
              <a:t> apps </a:t>
            </a:r>
            <a:r>
              <a:rPr lang="nl-BE" dirty="0" err="1">
                <a:latin typeface="Segoe UI" panose="020B0502040204020203" pitchFamily="34" charset="0"/>
                <a:cs typeface="Segoe UI" panose="020B0502040204020203" pitchFamily="34" charset="0"/>
              </a:rPr>
              <a:t>that</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work</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across</a:t>
            </a:r>
            <a:r>
              <a:rPr lang="nl-BE" dirty="0">
                <a:latin typeface="Segoe UI" panose="020B0502040204020203" pitchFamily="34" charset="0"/>
                <a:cs typeface="Segoe UI" panose="020B0502040204020203" pitchFamily="34" charset="0"/>
              </a:rPr>
              <a:t> multiple providers</a:t>
            </a:r>
          </a:p>
          <a:p>
            <a:pPr algn="just"/>
            <a:r>
              <a:rPr lang="nl-BE" dirty="0" err="1">
                <a:latin typeface="Segoe UI" panose="020B0502040204020203" pitchFamily="34" charset="0"/>
                <a:cs typeface="Segoe UI" panose="020B0502040204020203" pitchFamily="34" charset="0"/>
              </a:rPr>
              <a:t>Avoid</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vendor</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lock</a:t>
            </a:r>
            <a:r>
              <a:rPr lang="nl-BE" dirty="0">
                <a:latin typeface="Segoe UI" panose="020B0502040204020203" pitchFamily="34" charset="0"/>
                <a:cs typeface="Segoe UI" panose="020B0502040204020203" pitchFamily="34" charset="0"/>
              </a:rPr>
              <a:t>-in</a:t>
            </a:r>
          </a:p>
          <a:p>
            <a:pPr algn="just"/>
            <a:r>
              <a:rPr lang="nl-BE" dirty="0" err="1">
                <a:latin typeface="Segoe UI" panose="020B0502040204020203" pitchFamily="34" charset="0"/>
                <a:cs typeface="Segoe UI" panose="020B0502040204020203" pitchFamily="34" charset="0"/>
              </a:rPr>
              <a:t>Each</a:t>
            </a:r>
            <a:r>
              <a:rPr lang="nl-BE" dirty="0">
                <a:latin typeface="Segoe UI" panose="020B0502040204020203" pitchFamily="34" charset="0"/>
                <a:cs typeface="Segoe UI" panose="020B0502040204020203" pitchFamily="34" charset="0"/>
              </a:rPr>
              <a:t> provider has </a:t>
            </a:r>
            <a:r>
              <a:rPr lang="nl-BE" dirty="0" err="1">
                <a:latin typeface="Segoe UI" panose="020B0502040204020203" pitchFamily="34" charset="0"/>
                <a:cs typeface="Segoe UI" panose="020B0502040204020203" pitchFamily="34" charset="0"/>
              </a:rPr>
              <a:t>strenghts</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and</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weaknesses</a:t>
            </a:r>
            <a:endParaRPr lang="nl-BE" dirty="0">
              <a:latin typeface="Segoe UI" panose="020B0502040204020203" pitchFamily="34" charset="0"/>
              <a:cs typeface="Segoe UI" panose="020B0502040204020203" pitchFamily="34" charset="0"/>
            </a:endParaRPr>
          </a:p>
          <a:p>
            <a:pPr algn="just"/>
            <a:r>
              <a:rPr lang="nl-BE" dirty="0">
                <a:latin typeface="Segoe UI" panose="020B0502040204020203" pitchFamily="34" charset="0"/>
                <a:cs typeface="Segoe UI" panose="020B0502040204020203" pitchFamily="34" charset="0"/>
              </a:rPr>
              <a:t>A level of </a:t>
            </a:r>
            <a:r>
              <a:rPr lang="nl-BE" dirty="0" err="1">
                <a:latin typeface="Segoe UI" panose="020B0502040204020203" pitchFamily="34" charset="0"/>
                <a:cs typeface="Segoe UI" panose="020B0502040204020203" pitchFamily="34" charset="0"/>
              </a:rPr>
              <a:t>resiliency</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that</a:t>
            </a:r>
            <a:r>
              <a:rPr lang="nl-BE" dirty="0">
                <a:latin typeface="Segoe UI" panose="020B0502040204020203" pitchFamily="34" charset="0"/>
                <a:cs typeface="Segoe UI" panose="020B0502040204020203" pitchFamily="34" charset="0"/>
              </a:rPr>
              <a:t> is </a:t>
            </a:r>
            <a:r>
              <a:rPr lang="nl-BE" dirty="0" err="1">
                <a:latin typeface="Segoe UI" panose="020B0502040204020203" pitchFamily="34" charset="0"/>
                <a:cs typeface="Segoe UI" panose="020B0502040204020203" pitchFamily="34" charset="0"/>
              </a:rPr>
              <a:t>not</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available</a:t>
            </a:r>
            <a:r>
              <a:rPr lang="nl-BE" dirty="0">
                <a:latin typeface="Segoe UI" panose="020B0502040204020203" pitchFamily="34" charset="0"/>
                <a:cs typeface="Segoe UI" panose="020B0502040204020203" pitchFamily="34" charset="0"/>
              </a:rPr>
              <a:t> on a single provider</a:t>
            </a:r>
          </a:p>
          <a:p>
            <a:pPr algn="just"/>
            <a:endParaRPr lang="nl-BE"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06535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inhoud 6">
            <a:extLst>
              <a:ext uri="{FF2B5EF4-FFF2-40B4-BE49-F238E27FC236}">
                <a16:creationId xmlns:a16="http://schemas.microsoft.com/office/drawing/2014/main" id="{C658A39E-7798-4056-ABCF-BA2C4BFDCD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8135852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err="1"/>
              <a:t>Configuration</a:t>
            </a:r>
            <a:endParaRPr lang="nl-BE" dirty="0"/>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a:xfrm>
            <a:off x="838200" y="1825625"/>
            <a:ext cx="10515600" cy="4756150"/>
          </a:xfrm>
        </p:spPr>
        <p:txBody>
          <a:bodyPr>
            <a:normAutofit fontScale="55000" lnSpcReduction="20000"/>
          </a:bodyPr>
          <a:lstStyle/>
          <a:p>
            <a:pPr marL="0" indent="0">
              <a:spcBef>
                <a:spcPts val="600"/>
              </a:spcBef>
              <a:buNone/>
            </a:pPr>
            <a:r>
              <a:rPr lang="nl-BE" b="1" dirty="0">
                <a:solidFill>
                  <a:srgbClr val="0000FF"/>
                </a:solidFill>
                <a:latin typeface="Fira Code" panose="020B0509050000020004" pitchFamily="49" charset="0"/>
              </a:rPr>
              <a:t>public</a:t>
            </a:r>
            <a:r>
              <a:rPr lang="nl-BE" b="1" dirty="0">
                <a:solidFill>
                  <a:srgbClr val="000000"/>
                </a:solidFill>
                <a:latin typeface="Fira Code" panose="020B0509050000020004" pitchFamily="49" charset="0"/>
              </a:rPr>
              <a:t> </a:t>
            </a:r>
            <a:r>
              <a:rPr lang="nl-BE" b="1" dirty="0" err="1">
                <a:solidFill>
                  <a:srgbClr val="0000FF"/>
                </a:solidFill>
                <a:latin typeface="Fira Code" panose="020B0509050000020004" pitchFamily="49" charset="0"/>
              </a:rPr>
              <a:t>static</a:t>
            </a:r>
            <a:r>
              <a:rPr lang="nl-BE" b="1" dirty="0">
                <a:solidFill>
                  <a:srgbClr val="000000"/>
                </a:solidFill>
                <a:latin typeface="Fira Code" panose="020B0509050000020004" pitchFamily="49" charset="0"/>
              </a:rPr>
              <a:t> </a:t>
            </a:r>
            <a:r>
              <a:rPr lang="nl-BE" b="1" dirty="0" err="1">
                <a:solidFill>
                  <a:srgbClr val="0000FF"/>
                </a:solidFill>
                <a:latin typeface="Fira Code" panose="020B0509050000020004" pitchFamily="49" charset="0"/>
              </a:rPr>
              <a:t>IHostBuilder</a:t>
            </a: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CreateHostBuilder</a:t>
            </a:r>
            <a:r>
              <a:rPr lang="nl-BE" b="1" dirty="0">
                <a:solidFill>
                  <a:srgbClr val="000000"/>
                </a:solidFill>
                <a:latin typeface="Fira Code" panose="020B0509050000020004" pitchFamily="49" charset="0"/>
              </a:rPr>
              <a:t>(</a:t>
            </a:r>
            <a:r>
              <a:rPr lang="nl-BE" b="1" dirty="0">
                <a:solidFill>
                  <a:srgbClr val="0000FF"/>
                </a:solidFill>
                <a:latin typeface="Fira Code" panose="020B0509050000020004" pitchFamily="49" charset="0"/>
              </a:rPr>
              <a:t>string</a:t>
            </a: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args</a:t>
            </a:r>
            <a:r>
              <a:rPr lang="nl-BE" b="1" dirty="0">
                <a:solidFill>
                  <a:srgbClr val="000000"/>
                </a:solidFill>
                <a:latin typeface="Fira Code" panose="020B0509050000020004" pitchFamily="49" charset="0"/>
              </a:rPr>
              <a:t>) =&gt;</a:t>
            </a:r>
          </a:p>
          <a:p>
            <a:pPr marL="0" indent="0">
              <a:spcBef>
                <a:spcPts val="600"/>
              </a:spcBef>
              <a:buNone/>
            </a:pP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Host.CreateDefaultBuilder</a:t>
            </a:r>
            <a:r>
              <a:rPr lang="nl-BE" b="1" dirty="0">
                <a:solidFill>
                  <a:srgbClr val="000000"/>
                </a:solidFill>
                <a:latin typeface="Fira Code" panose="020B0509050000020004" pitchFamily="49" charset="0"/>
              </a:rPr>
              <a:t>(</a:t>
            </a:r>
            <a:r>
              <a:rPr lang="nl-BE" b="1" dirty="0" err="1">
                <a:solidFill>
                  <a:srgbClr val="000000"/>
                </a:solidFill>
                <a:latin typeface="Fira Code" panose="020B0509050000020004" pitchFamily="49" charset="0"/>
              </a:rPr>
              <a:t>args</a:t>
            </a:r>
            <a:r>
              <a:rPr lang="nl-BE" b="1" dirty="0">
                <a:solidFill>
                  <a:srgbClr val="000000"/>
                </a:solidFill>
                <a:latin typeface="Fira Code" panose="020B0509050000020004" pitchFamily="49" charset="0"/>
              </a:rPr>
              <a:t>)</a:t>
            </a:r>
          </a:p>
          <a:p>
            <a:pPr marL="0" indent="0">
              <a:spcBef>
                <a:spcPts val="600"/>
              </a:spcBef>
              <a:buNone/>
            </a:pP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ConfigureWebHostDefaults</a:t>
            </a:r>
            <a:r>
              <a:rPr lang="nl-BE" b="1" dirty="0">
                <a:solidFill>
                  <a:srgbClr val="000000"/>
                </a:solidFill>
                <a:latin typeface="Fira Code" panose="020B0509050000020004" pitchFamily="49" charset="0"/>
              </a:rPr>
              <a:t>(</a:t>
            </a:r>
            <a:r>
              <a:rPr lang="nl-BE" b="1" dirty="0" err="1">
                <a:solidFill>
                  <a:srgbClr val="000000"/>
                </a:solidFill>
                <a:latin typeface="Fira Code" panose="020B0509050000020004" pitchFamily="49" charset="0"/>
              </a:rPr>
              <a:t>webBuilder</a:t>
            </a:r>
            <a:r>
              <a:rPr lang="nl-BE" b="1" dirty="0">
                <a:solidFill>
                  <a:srgbClr val="000000"/>
                </a:solidFill>
                <a:latin typeface="Fira Code" panose="020B0509050000020004" pitchFamily="49" charset="0"/>
              </a:rPr>
              <a:t> =&gt; {</a:t>
            </a:r>
          </a:p>
          <a:p>
            <a:pPr marL="0" indent="0">
              <a:spcBef>
                <a:spcPts val="600"/>
              </a:spcBef>
              <a:buNone/>
            </a:pP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webBuilder.ConfigureAppConfiguration</a:t>
            </a:r>
            <a:r>
              <a:rPr lang="nl-BE" b="1" dirty="0">
                <a:solidFill>
                  <a:srgbClr val="000000"/>
                </a:solidFill>
                <a:latin typeface="Fira Code" panose="020B0509050000020004" pitchFamily="49" charset="0"/>
              </a:rPr>
              <a:t>(</a:t>
            </a:r>
            <a:r>
              <a:rPr lang="nl-BE" b="1" dirty="0" err="1">
                <a:solidFill>
                  <a:srgbClr val="000000"/>
                </a:solidFill>
                <a:latin typeface="Fira Code" panose="020B0509050000020004" pitchFamily="49" charset="0"/>
              </a:rPr>
              <a:t>configBuilder</a:t>
            </a:r>
            <a:r>
              <a:rPr lang="nl-BE" b="1" dirty="0">
                <a:solidFill>
                  <a:srgbClr val="000000"/>
                </a:solidFill>
                <a:latin typeface="Fira Code" panose="020B0509050000020004" pitchFamily="49" charset="0"/>
              </a:rPr>
              <a:t> =&gt; {</a:t>
            </a:r>
          </a:p>
          <a:p>
            <a:pPr marL="0" indent="0">
              <a:spcBef>
                <a:spcPts val="600"/>
              </a:spcBef>
              <a:buNone/>
            </a:pPr>
            <a:r>
              <a:rPr lang="nl-BE" b="1" dirty="0">
                <a:solidFill>
                  <a:srgbClr val="000000"/>
                </a:solidFill>
                <a:latin typeface="Fira Code" panose="020B0509050000020004" pitchFamily="49" charset="0"/>
              </a:rPr>
              <a:t>        </a:t>
            </a:r>
            <a:r>
              <a:rPr lang="nl-BE" b="1" dirty="0">
                <a:solidFill>
                  <a:srgbClr val="0000FF"/>
                </a:solidFill>
                <a:latin typeface="Fira Code" panose="020B0509050000020004" pitchFamily="49" charset="0"/>
              </a:rPr>
              <a:t>var</a:t>
            </a: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keyVault</a:t>
            </a:r>
            <a:r>
              <a:rPr lang="nl-BE" b="1" dirty="0">
                <a:solidFill>
                  <a:srgbClr val="000000"/>
                </a:solidFill>
                <a:latin typeface="Fira Code" panose="020B0509050000020004" pitchFamily="49" charset="0"/>
              </a:rPr>
              <a:t> = </a:t>
            </a:r>
            <a:r>
              <a:rPr lang="nl-BE" b="1" dirty="0" err="1">
                <a:solidFill>
                  <a:srgbClr val="000000"/>
                </a:solidFill>
                <a:latin typeface="Fira Code" panose="020B0509050000020004" pitchFamily="49" charset="0"/>
              </a:rPr>
              <a:t>GetEnvironmentVariable</a:t>
            </a:r>
            <a:r>
              <a:rPr lang="nl-BE" b="1" dirty="0">
                <a:solidFill>
                  <a:srgbClr val="000000"/>
                </a:solidFill>
                <a:latin typeface="Fira Code" panose="020B0509050000020004" pitchFamily="49" charset="0"/>
              </a:rPr>
              <a:t>(</a:t>
            </a:r>
            <a:r>
              <a:rPr lang="nl-BE" b="1" dirty="0">
                <a:solidFill>
                  <a:srgbClr val="A31515"/>
                </a:solidFill>
                <a:latin typeface="Fira Code" panose="020B0509050000020004" pitchFamily="49" charset="0"/>
              </a:rPr>
              <a:t>"KEY_VAULT"</a:t>
            </a:r>
            <a:r>
              <a:rPr lang="nl-BE" b="1" dirty="0">
                <a:solidFill>
                  <a:srgbClr val="000000"/>
                </a:solidFill>
                <a:latin typeface="Fira Code" panose="020B0509050000020004" pitchFamily="49" charset="0"/>
              </a:rPr>
              <a:t>);</a:t>
            </a:r>
          </a:p>
          <a:p>
            <a:pPr marL="0" indent="0">
              <a:spcBef>
                <a:spcPts val="600"/>
              </a:spcBef>
              <a:buNone/>
            </a:pPr>
            <a:r>
              <a:rPr lang="nl-BE" b="1" dirty="0">
                <a:solidFill>
                  <a:srgbClr val="000000"/>
                </a:solidFill>
                <a:latin typeface="Fira Code" panose="020B0509050000020004" pitchFamily="49" charset="0"/>
              </a:rPr>
              <a:t>        </a:t>
            </a:r>
            <a:r>
              <a:rPr lang="nl-BE" b="1" dirty="0">
                <a:solidFill>
                  <a:srgbClr val="0000FF"/>
                </a:solidFill>
                <a:latin typeface="Fira Code" panose="020B0509050000020004" pitchFamily="49" charset="0"/>
              </a:rPr>
              <a:t>var</a:t>
            </a: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clientId</a:t>
            </a:r>
            <a:r>
              <a:rPr lang="nl-BE" b="1" dirty="0">
                <a:solidFill>
                  <a:srgbClr val="000000"/>
                </a:solidFill>
                <a:latin typeface="Fira Code" panose="020B0509050000020004" pitchFamily="49" charset="0"/>
              </a:rPr>
              <a:t> = </a:t>
            </a:r>
            <a:r>
              <a:rPr lang="nl-BE" b="1" dirty="0" err="1">
                <a:solidFill>
                  <a:srgbClr val="000000"/>
                </a:solidFill>
                <a:latin typeface="Fira Code" panose="020B0509050000020004" pitchFamily="49" charset="0"/>
              </a:rPr>
              <a:t>GetEnvironmentVariable</a:t>
            </a:r>
            <a:r>
              <a:rPr lang="nl-BE" b="1" dirty="0">
                <a:solidFill>
                  <a:srgbClr val="000000"/>
                </a:solidFill>
                <a:latin typeface="Fira Code" panose="020B0509050000020004" pitchFamily="49" charset="0"/>
              </a:rPr>
              <a:t>(</a:t>
            </a:r>
            <a:r>
              <a:rPr lang="nl-BE" b="1" dirty="0">
                <a:solidFill>
                  <a:srgbClr val="A31515"/>
                </a:solidFill>
                <a:latin typeface="Fira Code" panose="020B0509050000020004" pitchFamily="49" charset="0"/>
              </a:rPr>
              <a:t>"CLIENT_ID"</a:t>
            </a:r>
            <a:r>
              <a:rPr lang="nl-BE" b="1" dirty="0">
                <a:solidFill>
                  <a:srgbClr val="000000"/>
                </a:solidFill>
                <a:latin typeface="Fira Code" panose="020B0509050000020004" pitchFamily="49" charset="0"/>
              </a:rPr>
              <a:t>);</a:t>
            </a:r>
          </a:p>
          <a:p>
            <a:pPr marL="0" indent="0">
              <a:spcBef>
                <a:spcPts val="600"/>
              </a:spcBef>
              <a:buNone/>
            </a:pPr>
            <a:r>
              <a:rPr lang="nl-BE" b="1" dirty="0">
                <a:solidFill>
                  <a:srgbClr val="000000"/>
                </a:solidFill>
                <a:latin typeface="Fira Code" panose="020B0509050000020004" pitchFamily="49" charset="0"/>
              </a:rPr>
              <a:t>        </a:t>
            </a:r>
            <a:r>
              <a:rPr lang="nl-BE" b="1" dirty="0">
                <a:solidFill>
                  <a:srgbClr val="0000FF"/>
                </a:solidFill>
                <a:latin typeface="Fira Code" panose="020B0509050000020004" pitchFamily="49" charset="0"/>
              </a:rPr>
              <a:t>var</a:t>
            </a: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clientSecret</a:t>
            </a:r>
            <a:r>
              <a:rPr lang="nl-BE" b="1" dirty="0">
                <a:solidFill>
                  <a:srgbClr val="000000"/>
                </a:solidFill>
                <a:latin typeface="Fira Code" panose="020B0509050000020004" pitchFamily="49" charset="0"/>
              </a:rPr>
              <a:t> = </a:t>
            </a:r>
            <a:r>
              <a:rPr lang="nl-BE" b="1" dirty="0" err="1">
                <a:solidFill>
                  <a:srgbClr val="000000"/>
                </a:solidFill>
                <a:latin typeface="Fira Code" panose="020B0509050000020004" pitchFamily="49" charset="0"/>
              </a:rPr>
              <a:t>GetEnvironmentVariable</a:t>
            </a:r>
            <a:r>
              <a:rPr lang="nl-BE" b="1" dirty="0">
                <a:solidFill>
                  <a:srgbClr val="000000"/>
                </a:solidFill>
                <a:latin typeface="Fira Code" panose="020B0509050000020004" pitchFamily="49" charset="0"/>
              </a:rPr>
              <a:t>(</a:t>
            </a:r>
            <a:r>
              <a:rPr lang="nl-BE" b="1" dirty="0">
                <a:solidFill>
                  <a:srgbClr val="A31515"/>
                </a:solidFill>
                <a:latin typeface="Fira Code" panose="020B0509050000020004" pitchFamily="49" charset="0"/>
              </a:rPr>
              <a:t>"CLIENT_SECRET"</a:t>
            </a:r>
            <a:r>
              <a:rPr lang="nl-BE" b="1" dirty="0">
                <a:solidFill>
                  <a:srgbClr val="000000"/>
                </a:solidFill>
                <a:latin typeface="Fira Code" panose="020B0509050000020004" pitchFamily="49" charset="0"/>
              </a:rPr>
              <a:t>);</a:t>
            </a:r>
          </a:p>
          <a:p>
            <a:pPr marL="0" indent="0">
              <a:spcBef>
                <a:spcPts val="600"/>
              </a:spcBef>
              <a:buNone/>
            </a:pPr>
            <a:r>
              <a:rPr lang="nl-BE" b="1" dirty="0">
                <a:solidFill>
                  <a:srgbClr val="000000"/>
                </a:solidFill>
                <a:latin typeface="Fira Code" panose="020B0509050000020004" pitchFamily="49" charset="0"/>
              </a:rPr>
              <a:t>        </a:t>
            </a:r>
            <a:r>
              <a:rPr lang="nl-BE" b="1" dirty="0" err="1">
                <a:solidFill>
                  <a:srgbClr val="000000"/>
                </a:solidFill>
                <a:effectLst>
                  <a:glow rad="228600">
                    <a:schemeClr val="accent4">
                      <a:satMod val="175000"/>
                      <a:alpha val="40000"/>
                    </a:schemeClr>
                  </a:glow>
                </a:effectLst>
                <a:latin typeface="Fira Code" panose="020B0509050000020004" pitchFamily="49" charset="0"/>
              </a:rPr>
              <a:t>configBuilder.AddAzureKeyVault</a:t>
            </a:r>
            <a:r>
              <a:rPr lang="nl-BE" b="1" dirty="0">
                <a:solidFill>
                  <a:srgbClr val="000000"/>
                </a:solidFill>
                <a:effectLst>
                  <a:glow rad="228600">
                    <a:schemeClr val="accent4">
                      <a:satMod val="175000"/>
                      <a:alpha val="40000"/>
                    </a:schemeClr>
                  </a:glow>
                </a:effectLst>
                <a:latin typeface="Fira Code" panose="020B0509050000020004" pitchFamily="49" charset="0"/>
              </a:rPr>
              <a:t>(</a:t>
            </a:r>
            <a:r>
              <a:rPr lang="nl-BE" b="1" dirty="0" err="1">
                <a:solidFill>
                  <a:srgbClr val="000000"/>
                </a:solidFill>
                <a:effectLst>
                  <a:glow rad="228600">
                    <a:schemeClr val="accent4">
                      <a:satMod val="175000"/>
                      <a:alpha val="40000"/>
                    </a:schemeClr>
                  </a:glow>
                </a:effectLst>
                <a:latin typeface="Fira Code" panose="020B0509050000020004" pitchFamily="49" charset="0"/>
              </a:rPr>
              <a:t>keyVault</a:t>
            </a:r>
            <a:r>
              <a:rPr lang="nl-BE" b="1" dirty="0">
                <a:solidFill>
                  <a:srgbClr val="000000"/>
                </a:solidFill>
                <a:effectLst>
                  <a:glow rad="228600">
                    <a:schemeClr val="accent4">
                      <a:satMod val="175000"/>
                      <a:alpha val="40000"/>
                    </a:schemeClr>
                  </a:glow>
                </a:effectLst>
                <a:latin typeface="Fira Code" panose="020B0509050000020004" pitchFamily="49" charset="0"/>
              </a:rPr>
              <a:t>, </a:t>
            </a:r>
            <a:r>
              <a:rPr lang="nl-BE" b="1" dirty="0" err="1">
                <a:solidFill>
                  <a:srgbClr val="000000"/>
                </a:solidFill>
                <a:effectLst>
                  <a:glow rad="228600">
                    <a:schemeClr val="accent4">
                      <a:satMod val="175000"/>
                      <a:alpha val="40000"/>
                    </a:schemeClr>
                  </a:glow>
                </a:effectLst>
                <a:latin typeface="Fira Code" panose="020B0509050000020004" pitchFamily="49" charset="0"/>
              </a:rPr>
              <a:t>clientId</a:t>
            </a:r>
            <a:r>
              <a:rPr lang="nl-BE" b="1" dirty="0">
                <a:solidFill>
                  <a:srgbClr val="000000"/>
                </a:solidFill>
                <a:effectLst>
                  <a:glow rad="228600">
                    <a:schemeClr val="accent4">
                      <a:satMod val="175000"/>
                      <a:alpha val="40000"/>
                    </a:schemeClr>
                  </a:glow>
                </a:effectLst>
                <a:latin typeface="Fira Code" panose="020B0509050000020004" pitchFamily="49" charset="0"/>
              </a:rPr>
              <a:t>, </a:t>
            </a:r>
            <a:r>
              <a:rPr lang="nl-BE" b="1" dirty="0" err="1">
                <a:solidFill>
                  <a:srgbClr val="000000"/>
                </a:solidFill>
                <a:effectLst>
                  <a:glow rad="228600">
                    <a:schemeClr val="accent4">
                      <a:satMod val="175000"/>
                      <a:alpha val="40000"/>
                    </a:schemeClr>
                  </a:glow>
                </a:effectLst>
                <a:latin typeface="Fira Code" panose="020B0509050000020004" pitchFamily="49" charset="0"/>
              </a:rPr>
              <a:t>clientSecret</a:t>
            </a:r>
            <a:r>
              <a:rPr lang="nl-BE" b="1" dirty="0">
                <a:solidFill>
                  <a:srgbClr val="000000"/>
                </a:solidFill>
                <a:effectLst>
                  <a:glow rad="228600">
                    <a:schemeClr val="accent4">
                      <a:satMod val="175000"/>
                      <a:alpha val="40000"/>
                    </a:schemeClr>
                  </a:glow>
                </a:effectLst>
                <a:latin typeface="Fira Code" panose="020B0509050000020004" pitchFamily="49" charset="0"/>
              </a:rPr>
              <a:t>);</a:t>
            </a:r>
          </a:p>
          <a:p>
            <a:pPr marL="0" indent="0">
              <a:spcBef>
                <a:spcPts val="600"/>
              </a:spcBef>
              <a:buNone/>
            </a:pPr>
            <a:r>
              <a:rPr lang="nl-BE" b="1" dirty="0">
                <a:solidFill>
                  <a:srgbClr val="000000"/>
                </a:solidFill>
                <a:latin typeface="Fira Code" panose="020B0509050000020004" pitchFamily="49" charset="0"/>
              </a:rPr>
              <a:t>      });</a:t>
            </a:r>
          </a:p>
          <a:p>
            <a:pPr marL="0" indent="0">
              <a:spcBef>
                <a:spcPts val="600"/>
              </a:spcBef>
              <a:buNone/>
            </a:pP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webBuilder.ConfigureKestrel</a:t>
            </a:r>
            <a:r>
              <a:rPr lang="nl-BE" b="1" dirty="0">
                <a:solidFill>
                  <a:srgbClr val="000000"/>
                </a:solidFill>
                <a:latin typeface="Fira Code" panose="020B0509050000020004" pitchFamily="49" charset="0"/>
              </a:rPr>
              <a:t>((</a:t>
            </a:r>
            <a:r>
              <a:rPr lang="nl-BE" b="1" dirty="0" err="1">
                <a:solidFill>
                  <a:srgbClr val="000000"/>
                </a:solidFill>
                <a:latin typeface="Fira Code" panose="020B0509050000020004" pitchFamily="49" charset="0"/>
              </a:rPr>
              <a:t>ctx</a:t>
            </a:r>
            <a:r>
              <a:rPr lang="nl-BE" b="1" dirty="0">
                <a:solidFill>
                  <a:srgbClr val="000000"/>
                </a:solidFill>
                <a:latin typeface="Fira Code" panose="020B0509050000020004" pitchFamily="49" charset="0"/>
              </a:rPr>
              <a:t>, options) =&gt; {</a:t>
            </a:r>
          </a:p>
          <a:p>
            <a:pPr marL="0" indent="0">
              <a:spcBef>
                <a:spcPts val="600"/>
              </a:spcBef>
              <a:buNone/>
            </a:pPr>
            <a:r>
              <a:rPr lang="nl-BE" b="1" dirty="0">
                <a:solidFill>
                  <a:srgbClr val="000000"/>
                </a:solidFill>
                <a:latin typeface="Fira Code" panose="020B0509050000020004" pitchFamily="49" charset="0"/>
              </a:rPr>
              <a:t>        </a:t>
            </a:r>
            <a:r>
              <a:rPr lang="nl-BE" b="1" dirty="0">
                <a:solidFill>
                  <a:srgbClr val="0000FF"/>
                </a:solidFill>
                <a:latin typeface="Fira Code" panose="020B0509050000020004" pitchFamily="49" charset="0"/>
              </a:rPr>
              <a:t>var</a:t>
            </a: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key</a:t>
            </a:r>
            <a:r>
              <a:rPr lang="nl-BE" b="1" dirty="0">
                <a:solidFill>
                  <a:srgbClr val="000000"/>
                </a:solidFill>
                <a:latin typeface="Fira Code" panose="020B0509050000020004" pitchFamily="49" charset="0"/>
              </a:rPr>
              <a:t> = </a:t>
            </a:r>
            <a:r>
              <a:rPr lang="nl-BE" b="1" dirty="0" err="1">
                <a:solidFill>
                  <a:srgbClr val="000000"/>
                </a:solidFill>
                <a:latin typeface="Fira Code" panose="020B0509050000020004" pitchFamily="49" charset="0"/>
              </a:rPr>
              <a:t>GetEnvironmentVariable</a:t>
            </a:r>
            <a:r>
              <a:rPr lang="nl-BE" b="1" dirty="0">
                <a:solidFill>
                  <a:srgbClr val="000000"/>
                </a:solidFill>
                <a:latin typeface="Fira Code" panose="020B0509050000020004" pitchFamily="49" charset="0"/>
              </a:rPr>
              <a:t>(</a:t>
            </a:r>
            <a:r>
              <a:rPr lang="nl-BE" b="1" dirty="0">
                <a:solidFill>
                  <a:srgbClr val="A31515"/>
                </a:solidFill>
                <a:latin typeface="Fira Code" panose="020B0509050000020004" pitchFamily="49" charset="0"/>
              </a:rPr>
              <a:t>"CERTIFICATE_KEY"</a:t>
            </a:r>
            <a:r>
              <a:rPr lang="nl-BE" b="1" dirty="0">
                <a:solidFill>
                  <a:srgbClr val="000000"/>
                </a:solidFill>
                <a:latin typeface="Fira Code" panose="020B0509050000020004" pitchFamily="49" charset="0"/>
              </a:rPr>
              <a:t>);</a:t>
            </a:r>
          </a:p>
          <a:p>
            <a:pPr marL="0" indent="0">
              <a:spcBef>
                <a:spcPts val="600"/>
              </a:spcBef>
              <a:buNone/>
            </a:pPr>
            <a:r>
              <a:rPr lang="nl-BE" b="1" dirty="0">
                <a:solidFill>
                  <a:srgbClr val="000000"/>
                </a:solidFill>
                <a:latin typeface="Fira Code" panose="020B0509050000020004" pitchFamily="49" charset="0"/>
              </a:rPr>
              <a:t>        </a:t>
            </a:r>
            <a:r>
              <a:rPr lang="nl-BE" b="1" dirty="0">
                <a:solidFill>
                  <a:srgbClr val="0000FF"/>
                </a:solidFill>
                <a:latin typeface="Fira Code" panose="020B0509050000020004" pitchFamily="49" charset="0"/>
              </a:rPr>
              <a:t>var</a:t>
            </a:r>
            <a:r>
              <a:rPr lang="nl-BE" b="1" dirty="0">
                <a:solidFill>
                  <a:srgbClr val="000000"/>
                </a:solidFill>
                <a:latin typeface="Fira Code" panose="020B0509050000020004" pitchFamily="49" charset="0"/>
              </a:rPr>
              <a:t> data = </a:t>
            </a:r>
            <a:r>
              <a:rPr lang="nl-BE" b="1" dirty="0" err="1">
                <a:solidFill>
                  <a:srgbClr val="000000"/>
                </a:solidFill>
                <a:effectLst>
                  <a:glow rad="228600">
                    <a:schemeClr val="accent4">
                      <a:satMod val="175000"/>
                      <a:alpha val="40000"/>
                    </a:schemeClr>
                  </a:glow>
                </a:effectLst>
                <a:latin typeface="Fira Code" panose="020B0509050000020004" pitchFamily="49" charset="0"/>
              </a:rPr>
              <a:t>ctx.Configuration.GetValue</a:t>
            </a:r>
            <a:r>
              <a:rPr lang="nl-BE" b="1" dirty="0">
                <a:solidFill>
                  <a:srgbClr val="000000"/>
                </a:solidFill>
                <a:effectLst>
                  <a:glow rad="228600">
                    <a:schemeClr val="accent4">
                      <a:satMod val="175000"/>
                      <a:alpha val="40000"/>
                    </a:schemeClr>
                  </a:glow>
                </a:effectLst>
                <a:latin typeface="Fira Code" panose="020B0509050000020004" pitchFamily="49" charset="0"/>
              </a:rPr>
              <a:t>&lt;</a:t>
            </a:r>
            <a:r>
              <a:rPr lang="nl-BE" b="1" dirty="0">
                <a:solidFill>
                  <a:srgbClr val="0000FF"/>
                </a:solidFill>
                <a:effectLst>
                  <a:glow rad="228600">
                    <a:schemeClr val="accent4">
                      <a:satMod val="175000"/>
                      <a:alpha val="40000"/>
                    </a:schemeClr>
                  </a:glow>
                </a:effectLst>
                <a:latin typeface="Fira Code" panose="020B0509050000020004" pitchFamily="49" charset="0"/>
              </a:rPr>
              <a:t>string</a:t>
            </a:r>
            <a:r>
              <a:rPr lang="nl-BE" b="1" dirty="0">
                <a:solidFill>
                  <a:srgbClr val="000000"/>
                </a:solidFill>
                <a:effectLst>
                  <a:glow rad="228600">
                    <a:schemeClr val="accent4">
                      <a:satMod val="175000"/>
                      <a:alpha val="40000"/>
                    </a:schemeClr>
                  </a:glow>
                </a:effectLst>
                <a:latin typeface="Fira Code" panose="020B0509050000020004" pitchFamily="49" charset="0"/>
              </a:rPr>
              <a:t>&gt;(</a:t>
            </a:r>
            <a:r>
              <a:rPr lang="nl-BE" b="1" dirty="0" err="1">
                <a:solidFill>
                  <a:srgbClr val="000000"/>
                </a:solidFill>
                <a:effectLst>
                  <a:glow rad="228600">
                    <a:schemeClr val="accent4">
                      <a:satMod val="175000"/>
                      <a:alpha val="40000"/>
                    </a:schemeClr>
                  </a:glow>
                </a:effectLst>
                <a:latin typeface="Fira Code" panose="020B0509050000020004" pitchFamily="49" charset="0"/>
              </a:rPr>
              <a:t>key</a:t>
            </a:r>
            <a:r>
              <a:rPr lang="nl-BE" b="1" dirty="0">
                <a:solidFill>
                  <a:srgbClr val="000000"/>
                </a:solidFill>
                <a:effectLst>
                  <a:glow rad="228600">
                    <a:schemeClr val="accent4">
                      <a:satMod val="175000"/>
                      <a:alpha val="40000"/>
                    </a:schemeClr>
                  </a:glow>
                </a:effectLst>
                <a:latin typeface="Fira Code" panose="020B0509050000020004" pitchFamily="49" charset="0"/>
              </a:rPr>
              <a:t>);</a:t>
            </a:r>
          </a:p>
          <a:p>
            <a:pPr marL="0" indent="0">
              <a:spcBef>
                <a:spcPts val="600"/>
              </a:spcBef>
              <a:buNone/>
            </a:pPr>
            <a:r>
              <a:rPr lang="nl-BE" b="1" dirty="0">
                <a:solidFill>
                  <a:srgbClr val="000000"/>
                </a:solidFill>
                <a:latin typeface="Fira Code" panose="020B0509050000020004" pitchFamily="49" charset="0"/>
              </a:rPr>
              <a:t>        </a:t>
            </a:r>
            <a:r>
              <a:rPr lang="nl-BE" b="1" dirty="0">
                <a:solidFill>
                  <a:srgbClr val="0000FF"/>
                </a:solidFill>
                <a:latin typeface="Fira Code" panose="020B0509050000020004" pitchFamily="49" charset="0"/>
              </a:rPr>
              <a:t>var</a:t>
            </a: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certificate</a:t>
            </a:r>
            <a:r>
              <a:rPr lang="nl-BE" b="1" dirty="0">
                <a:solidFill>
                  <a:srgbClr val="000000"/>
                </a:solidFill>
                <a:latin typeface="Fira Code" panose="020B0509050000020004" pitchFamily="49" charset="0"/>
              </a:rPr>
              <a:t> = </a:t>
            </a:r>
            <a:r>
              <a:rPr lang="nl-BE" b="1" dirty="0">
                <a:solidFill>
                  <a:srgbClr val="0000FF"/>
                </a:solidFill>
                <a:latin typeface="Fira Code" panose="020B0509050000020004" pitchFamily="49" charset="0"/>
              </a:rPr>
              <a:t>new</a:t>
            </a:r>
            <a:r>
              <a:rPr lang="nl-BE" b="1" dirty="0">
                <a:solidFill>
                  <a:srgbClr val="000000"/>
                </a:solidFill>
                <a:latin typeface="Fira Code" panose="020B0509050000020004" pitchFamily="49" charset="0"/>
              </a:rPr>
              <a:t> </a:t>
            </a:r>
            <a:r>
              <a:rPr lang="nl-BE" b="1" dirty="0">
                <a:solidFill>
                  <a:srgbClr val="0000FF"/>
                </a:solidFill>
                <a:latin typeface="Fira Code" panose="020B0509050000020004" pitchFamily="49" charset="0"/>
              </a:rPr>
              <a:t>X509Certificate2</a:t>
            </a:r>
            <a:r>
              <a:rPr lang="nl-BE" b="1" dirty="0">
                <a:solidFill>
                  <a:srgbClr val="000000"/>
                </a:solidFill>
                <a:latin typeface="Fira Code" panose="020B0509050000020004" pitchFamily="49" charset="0"/>
              </a:rPr>
              <a:t>(Convert.FromBase64String(data));</a:t>
            </a:r>
          </a:p>
          <a:p>
            <a:pPr marL="0" indent="0">
              <a:spcBef>
                <a:spcPts val="600"/>
              </a:spcBef>
              <a:buNone/>
            </a:pP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options.Listen</a:t>
            </a:r>
            <a:r>
              <a:rPr lang="nl-BE" b="1" dirty="0">
                <a:solidFill>
                  <a:srgbClr val="000000"/>
                </a:solidFill>
                <a:latin typeface="Fira Code" panose="020B0509050000020004" pitchFamily="49" charset="0"/>
              </a:rPr>
              <a:t>(</a:t>
            </a:r>
            <a:r>
              <a:rPr lang="nl-BE" b="1" dirty="0" err="1">
                <a:solidFill>
                  <a:srgbClr val="000000"/>
                </a:solidFill>
                <a:latin typeface="Fira Code" panose="020B0509050000020004" pitchFamily="49" charset="0"/>
              </a:rPr>
              <a:t>IPAddress.Any</a:t>
            </a:r>
            <a:r>
              <a:rPr lang="nl-BE" b="1" dirty="0">
                <a:solidFill>
                  <a:srgbClr val="000000"/>
                </a:solidFill>
                <a:latin typeface="Fira Code" panose="020B0509050000020004" pitchFamily="49" charset="0"/>
              </a:rPr>
              <a:t>, </a:t>
            </a:r>
            <a:r>
              <a:rPr lang="nl-BE" b="1" dirty="0">
                <a:solidFill>
                  <a:srgbClr val="098658"/>
                </a:solidFill>
                <a:latin typeface="Fira Code" panose="020B0509050000020004" pitchFamily="49" charset="0"/>
              </a:rPr>
              <a:t>5000</a:t>
            </a: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listenOptions</a:t>
            </a:r>
            <a:r>
              <a:rPr lang="nl-BE" b="1" dirty="0">
                <a:solidFill>
                  <a:srgbClr val="000000"/>
                </a:solidFill>
                <a:latin typeface="Fira Code" panose="020B0509050000020004" pitchFamily="49" charset="0"/>
              </a:rPr>
              <a:t> =&gt; { </a:t>
            </a:r>
          </a:p>
          <a:p>
            <a:pPr marL="0" indent="0">
              <a:spcBef>
                <a:spcPts val="600"/>
              </a:spcBef>
              <a:buNone/>
            </a:pP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listenOptions.UseHttps</a:t>
            </a:r>
            <a:r>
              <a:rPr lang="nl-BE" b="1" dirty="0">
                <a:solidFill>
                  <a:srgbClr val="000000"/>
                </a:solidFill>
                <a:latin typeface="Fira Code" panose="020B0509050000020004" pitchFamily="49" charset="0"/>
              </a:rPr>
              <a:t>(</a:t>
            </a:r>
            <a:r>
              <a:rPr lang="nl-BE" b="1" dirty="0" err="1">
                <a:solidFill>
                  <a:srgbClr val="000000"/>
                </a:solidFill>
                <a:latin typeface="Fira Code" panose="020B0509050000020004" pitchFamily="49" charset="0"/>
              </a:rPr>
              <a:t>certificate</a:t>
            </a:r>
            <a:r>
              <a:rPr lang="nl-BE" b="1" dirty="0">
                <a:solidFill>
                  <a:srgbClr val="000000"/>
                </a:solidFill>
                <a:latin typeface="Fira Code" panose="020B0509050000020004" pitchFamily="49" charset="0"/>
              </a:rPr>
              <a:t>); });</a:t>
            </a:r>
          </a:p>
          <a:p>
            <a:pPr marL="0" indent="0">
              <a:spcBef>
                <a:spcPts val="600"/>
              </a:spcBef>
              <a:buNone/>
            </a:pPr>
            <a:r>
              <a:rPr lang="nl-BE" b="1" dirty="0">
                <a:solidFill>
                  <a:srgbClr val="000000"/>
                </a:solidFill>
                <a:latin typeface="Fira Code" panose="020B0509050000020004" pitchFamily="49" charset="0"/>
              </a:rPr>
              <a:t>        }</a:t>
            </a:r>
          </a:p>
          <a:p>
            <a:pPr marL="0" indent="0">
              <a:spcBef>
                <a:spcPts val="600"/>
              </a:spcBef>
              <a:buNone/>
            </a:pPr>
            <a:r>
              <a:rPr lang="nl-BE" b="1" dirty="0">
                <a:solidFill>
                  <a:srgbClr val="000000"/>
                </a:solidFill>
                <a:latin typeface="Fira Code" panose="020B0509050000020004" pitchFamily="49" charset="0"/>
              </a:rPr>
              <a:t>      });</a:t>
            </a:r>
          </a:p>
          <a:p>
            <a:pPr marL="0" indent="0">
              <a:spcBef>
                <a:spcPts val="600"/>
              </a:spcBef>
              <a:buNone/>
            </a:pP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webBuilder.UseStartup</a:t>
            </a:r>
            <a:r>
              <a:rPr lang="nl-BE" b="1" dirty="0">
                <a:solidFill>
                  <a:srgbClr val="000000"/>
                </a:solidFill>
                <a:latin typeface="Fira Code" panose="020B0509050000020004" pitchFamily="49" charset="0"/>
              </a:rPr>
              <a:t>&lt;</a:t>
            </a:r>
            <a:r>
              <a:rPr lang="nl-BE" b="1" dirty="0">
                <a:solidFill>
                  <a:srgbClr val="0000FF"/>
                </a:solidFill>
                <a:latin typeface="Fira Code" panose="020B0509050000020004" pitchFamily="49" charset="0"/>
              </a:rPr>
              <a:t>Startup</a:t>
            </a:r>
            <a:r>
              <a:rPr lang="nl-BE" b="1" dirty="0">
                <a:solidFill>
                  <a:srgbClr val="000000"/>
                </a:solidFill>
                <a:latin typeface="Fira Code" panose="020B0509050000020004" pitchFamily="49" charset="0"/>
              </a:rPr>
              <a:t>&gt;();</a:t>
            </a:r>
          </a:p>
          <a:p>
            <a:pPr marL="0" indent="0">
              <a:spcBef>
                <a:spcPts val="600"/>
              </a:spcBef>
              <a:buNone/>
            </a:pPr>
            <a:r>
              <a:rPr lang="nl-BE" b="1" dirty="0">
                <a:solidFill>
                  <a:srgbClr val="000000"/>
                </a:solidFill>
                <a:latin typeface="Fira Code" panose="020B0509050000020004" pitchFamily="49" charset="0"/>
              </a:rPr>
              <a:t>});</a:t>
            </a:r>
          </a:p>
        </p:txBody>
      </p:sp>
    </p:spTree>
    <p:extLst>
      <p:ext uri="{BB962C8B-B14F-4D97-AF65-F5344CB8AC3E}">
        <p14:creationId xmlns:p14="http://schemas.microsoft.com/office/powerpoint/2010/main" val="32373209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err="1"/>
              <a:t>Logging</a:t>
            </a:r>
            <a:endParaRPr lang="nl-BE" dirty="0"/>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a:xfrm>
            <a:off x="838200" y="1825625"/>
            <a:ext cx="10515600" cy="4756150"/>
          </a:xfrm>
        </p:spPr>
        <p:txBody>
          <a:bodyPr>
            <a:normAutofit fontScale="55000" lnSpcReduction="20000"/>
          </a:bodyPr>
          <a:lstStyle/>
          <a:p>
            <a:pPr marL="0" indent="0">
              <a:spcBef>
                <a:spcPts val="600"/>
              </a:spcBef>
              <a:buNone/>
            </a:pPr>
            <a:r>
              <a:rPr lang="nl-BE" b="1" dirty="0">
                <a:solidFill>
                  <a:srgbClr val="0000FF"/>
                </a:solidFill>
                <a:latin typeface="Fira Code" panose="020B0509050000020004" pitchFamily="49" charset="0"/>
              </a:rPr>
              <a:t>public</a:t>
            </a:r>
            <a:r>
              <a:rPr lang="nl-BE" b="1" dirty="0">
                <a:solidFill>
                  <a:srgbClr val="000000"/>
                </a:solidFill>
                <a:latin typeface="Fira Code" panose="020B0509050000020004" pitchFamily="49" charset="0"/>
              </a:rPr>
              <a:t> </a:t>
            </a:r>
            <a:r>
              <a:rPr lang="nl-BE" b="1" dirty="0" err="1">
                <a:solidFill>
                  <a:srgbClr val="0000FF"/>
                </a:solidFill>
                <a:latin typeface="Fira Code" panose="020B0509050000020004" pitchFamily="49" charset="0"/>
              </a:rPr>
              <a:t>static</a:t>
            </a:r>
            <a:r>
              <a:rPr lang="nl-BE" b="1" dirty="0">
                <a:solidFill>
                  <a:srgbClr val="000000"/>
                </a:solidFill>
                <a:latin typeface="Fira Code" panose="020B0509050000020004" pitchFamily="49" charset="0"/>
              </a:rPr>
              <a:t> </a:t>
            </a:r>
            <a:r>
              <a:rPr lang="nl-BE" b="1" dirty="0" err="1">
                <a:solidFill>
                  <a:srgbClr val="0000FF"/>
                </a:solidFill>
                <a:latin typeface="Fira Code" panose="020B0509050000020004" pitchFamily="49" charset="0"/>
              </a:rPr>
              <a:t>IHostBuilder</a:t>
            </a: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CreateHostBuilder</a:t>
            </a:r>
            <a:r>
              <a:rPr lang="nl-BE" b="1" dirty="0">
                <a:solidFill>
                  <a:srgbClr val="000000"/>
                </a:solidFill>
                <a:latin typeface="Fira Code" panose="020B0509050000020004" pitchFamily="49" charset="0"/>
              </a:rPr>
              <a:t>(</a:t>
            </a:r>
            <a:r>
              <a:rPr lang="nl-BE" b="1" dirty="0">
                <a:solidFill>
                  <a:srgbClr val="0000FF"/>
                </a:solidFill>
                <a:latin typeface="Fira Code" panose="020B0509050000020004" pitchFamily="49" charset="0"/>
              </a:rPr>
              <a:t>string</a:t>
            </a: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args</a:t>
            </a:r>
            <a:r>
              <a:rPr lang="nl-BE" b="1" dirty="0">
                <a:solidFill>
                  <a:srgbClr val="000000"/>
                </a:solidFill>
                <a:latin typeface="Fira Code" panose="020B0509050000020004" pitchFamily="49" charset="0"/>
              </a:rPr>
              <a:t>) =&gt;</a:t>
            </a:r>
          </a:p>
          <a:p>
            <a:pPr marL="0" indent="0">
              <a:spcBef>
                <a:spcPts val="600"/>
              </a:spcBef>
              <a:buNone/>
            </a:pP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Host.CreateDefaultBuilder</a:t>
            </a:r>
            <a:r>
              <a:rPr lang="nl-BE" b="1" dirty="0">
                <a:solidFill>
                  <a:srgbClr val="000000"/>
                </a:solidFill>
                <a:latin typeface="Fira Code" panose="020B0509050000020004" pitchFamily="49" charset="0"/>
              </a:rPr>
              <a:t>(</a:t>
            </a:r>
            <a:r>
              <a:rPr lang="nl-BE" b="1" dirty="0" err="1">
                <a:solidFill>
                  <a:srgbClr val="000000"/>
                </a:solidFill>
                <a:latin typeface="Fira Code" panose="020B0509050000020004" pitchFamily="49" charset="0"/>
              </a:rPr>
              <a:t>args</a:t>
            </a:r>
            <a:r>
              <a:rPr lang="nl-BE" b="1" dirty="0">
                <a:solidFill>
                  <a:srgbClr val="000000"/>
                </a:solidFill>
                <a:latin typeface="Fira Code" panose="020B0509050000020004" pitchFamily="49" charset="0"/>
              </a:rPr>
              <a:t>)</a:t>
            </a:r>
          </a:p>
          <a:p>
            <a:pPr marL="0" indent="0">
              <a:spcBef>
                <a:spcPts val="600"/>
              </a:spcBef>
              <a:buNone/>
            </a:pP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ConfigureLogging</a:t>
            </a:r>
            <a:r>
              <a:rPr lang="nl-BE" b="1" dirty="0">
                <a:solidFill>
                  <a:srgbClr val="000000"/>
                </a:solidFill>
                <a:latin typeface="Fira Code" panose="020B0509050000020004" pitchFamily="49" charset="0"/>
              </a:rPr>
              <a:t>((</a:t>
            </a:r>
            <a:r>
              <a:rPr lang="nl-BE" b="1" dirty="0" err="1">
                <a:solidFill>
                  <a:srgbClr val="000000"/>
                </a:solidFill>
                <a:latin typeface="Fira Code" panose="020B0509050000020004" pitchFamily="49" charset="0"/>
              </a:rPr>
              <a:t>hostContext</a:t>
            </a: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logging</a:t>
            </a:r>
            <a:r>
              <a:rPr lang="nl-BE" b="1" dirty="0">
                <a:solidFill>
                  <a:srgbClr val="000000"/>
                </a:solidFill>
                <a:latin typeface="Fira Code" panose="020B0509050000020004" pitchFamily="49" charset="0"/>
              </a:rPr>
              <a:t>) =&gt; {</a:t>
            </a:r>
          </a:p>
          <a:p>
            <a:pPr marL="0" indent="0">
              <a:buNone/>
            </a:pPr>
            <a:r>
              <a:rPr lang="nl-BE" b="1" dirty="0">
                <a:solidFill>
                  <a:srgbClr val="000000"/>
                </a:solidFill>
                <a:latin typeface="Fira Code" panose="020B0509050000020004" pitchFamily="49" charset="0"/>
              </a:rPr>
              <a:t>         </a:t>
            </a:r>
            <a:r>
              <a:rPr lang="nl-BE" b="1" dirty="0">
                <a:solidFill>
                  <a:srgbClr val="0000FF"/>
                </a:solidFill>
                <a:effectLst>
                  <a:glow rad="228600">
                    <a:schemeClr val="accent4">
                      <a:satMod val="175000"/>
                      <a:alpha val="40000"/>
                    </a:schemeClr>
                  </a:glow>
                </a:effectLst>
                <a:latin typeface="Fira Code" panose="020B0509050000020004" pitchFamily="49" charset="0"/>
              </a:rPr>
              <a:t>var</a:t>
            </a:r>
            <a:r>
              <a:rPr lang="nl-BE" b="1" dirty="0">
                <a:solidFill>
                  <a:srgbClr val="000000"/>
                </a:solidFill>
                <a:effectLst>
                  <a:glow rad="228600">
                    <a:schemeClr val="accent4">
                      <a:satMod val="175000"/>
                      <a:alpha val="40000"/>
                    </a:schemeClr>
                  </a:glow>
                </a:effectLst>
                <a:latin typeface="Fira Code" panose="020B0509050000020004" pitchFamily="49" charset="0"/>
              </a:rPr>
              <a:t> </a:t>
            </a:r>
            <a:r>
              <a:rPr lang="nl-BE" b="1" dirty="0" err="1">
                <a:solidFill>
                  <a:srgbClr val="000000"/>
                </a:solidFill>
                <a:effectLst>
                  <a:glow rad="228600">
                    <a:schemeClr val="accent4">
                      <a:satMod val="175000"/>
                      <a:alpha val="40000"/>
                    </a:schemeClr>
                  </a:glow>
                </a:effectLst>
                <a:latin typeface="Fira Code" panose="020B0509050000020004" pitchFamily="49" charset="0"/>
              </a:rPr>
              <a:t>elasticUri</a:t>
            </a:r>
            <a:r>
              <a:rPr lang="nl-BE" b="1" dirty="0">
                <a:solidFill>
                  <a:srgbClr val="000000"/>
                </a:solidFill>
                <a:effectLst>
                  <a:glow rad="228600">
                    <a:schemeClr val="accent4">
                      <a:satMod val="175000"/>
                      <a:alpha val="40000"/>
                    </a:schemeClr>
                  </a:glow>
                </a:effectLst>
                <a:latin typeface="Fira Code" panose="020B0509050000020004" pitchFamily="49" charset="0"/>
              </a:rPr>
              <a:t> = </a:t>
            </a:r>
            <a:r>
              <a:rPr lang="nl-BE" b="1" dirty="0" err="1">
                <a:solidFill>
                  <a:srgbClr val="000000"/>
                </a:solidFill>
                <a:effectLst>
                  <a:glow rad="228600">
                    <a:schemeClr val="accent4">
                      <a:satMod val="175000"/>
                      <a:alpha val="40000"/>
                    </a:schemeClr>
                  </a:glow>
                </a:effectLst>
                <a:latin typeface="Fira Code" panose="020B0509050000020004" pitchFamily="49" charset="0"/>
              </a:rPr>
              <a:t>hostContext.Configuration.GetValue</a:t>
            </a:r>
            <a:r>
              <a:rPr lang="nl-BE" b="1" dirty="0">
                <a:solidFill>
                  <a:srgbClr val="000000"/>
                </a:solidFill>
                <a:effectLst>
                  <a:glow rad="228600">
                    <a:schemeClr val="accent4">
                      <a:satMod val="175000"/>
                      <a:alpha val="40000"/>
                    </a:schemeClr>
                  </a:glow>
                </a:effectLst>
                <a:latin typeface="Fira Code" panose="020B0509050000020004" pitchFamily="49" charset="0"/>
              </a:rPr>
              <a:t>&lt;</a:t>
            </a:r>
            <a:r>
              <a:rPr lang="nl-BE" b="1" dirty="0">
                <a:solidFill>
                  <a:srgbClr val="0000FF"/>
                </a:solidFill>
                <a:effectLst>
                  <a:glow rad="228600">
                    <a:schemeClr val="accent4">
                      <a:satMod val="175000"/>
                      <a:alpha val="40000"/>
                    </a:schemeClr>
                  </a:glow>
                </a:effectLst>
                <a:latin typeface="Fira Code" panose="020B0509050000020004" pitchFamily="49" charset="0"/>
              </a:rPr>
              <a:t>string</a:t>
            </a:r>
            <a:r>
              <a:rPr lang="nl-BE" b="1" dirty="0">
                <a:solidFill>
                  <a:srgbClr val="000000"/>
                </a:solidFill>
                <a:effectLst>
                  <a:glow rad="228600">
                    <a:schemeClr val="accent4">
                      <a:satMod val="175000"/>
                      <a:alpha val="40000"/>
                    </a:schemeClr>
                  </a:glow>
                </a:effectLst>
                <a:latin typeface="Fira Code" panose="020B0509050000020004" pitchFamily="49" charset="0"/>
              </a:rPr>
              <a:t>&gt;(</a:t>
            </a:r>
            <a:r>
              <a:rPr lang="nl-BE" b="1" dirty="0">
                <a:solidFill>
                  <a:srgbClr val="A31515"/>
                </a:solidFill>
                <a:effectLst>
                  <a:glow rad="228600">
                    <a:schemeClr val="accent4">
                      <a:satMod val="175000"/>
                      <a:alpha val="40000"/>
                    </a:schemeClr>
                  </a:glow>
                </a:effectLst>
                <a:latin typeface="Fira Code" panose="020B0509050000020004" pitchFamily="49" charset="0"/>
              </a:rPr>
              <a:t>"</a:t>
            </a:r>
            <a:r>
              <a:rPr lang="nl-BE" b="1" dirty="0" err="1">
                <a:solidFill>
                  <a:srgbClr val="A31515"/>
                </a:solidFill>
                <a:effectLst>
                  <a:glow rad="228600">
                    <a:schemeClr val="accent4">
                      <a:satMod val="175000"/>
                      <a:alpha val="40000"/>
                    </a:schemeClr>
                  </a:glow>
                </a:effectLst>
                <a:latin typeface="Fira Code" panose="020B0509050000020004" pitchFamily="49" charset="0"/>
              </a:rPr>
              <a:t>elastic-uri</a:t>
            </a:r>
            <a:r>
              <a:rPr lang="nl-BE" b="1" dirty="0">
                <a:solidFill>
                  <a:srgbClr val="A31515"/>
                </a:solidFill>
                <a:effectLst>
                  <a:glow rad="228600">
                    <a:schemeClr val="accent4">
                      <a:satMod val="175000"/>
                      <a:alpha val="40000"/>
                    </a:schemeClr>
                  </a:glow>
                </a:effectLst>
                <a:latin typeface="Fira Code" panose="020B0509050000020004" pitchFamily="49" charset="0"/>
              </a:rPr>
              <a:t>"</a:t>
            </a:r>
            <a:r>
              <a:rPr lang="nl-BE" b="1" dirty="0">
                <a:solidFill>
                  <a:srgbClr val="000000"/>
                </a:solidFill>
                <a:effectLst>
                  <a:glow rad="228600">
                    <a:schemeClr val="accent4">
                      <a:satMod val="175000"/>
                      <a:alpha val="40000"/>
                    </a:schemeClr>
                  </a:glow>
                </a:effectLst>
                <a:latin typeface="Fira Code" panose="020B0509050000020004" pitchFamily="49" charset="0"/>
              </a:rPr>
              <a:t>);</a:t>
            </a:r>
          </a:p>
          <a:p>
            <a:pPr marL="0" indent="0">
              <a:buNone/>
            </a:pPr>
            <a:r>
              <a:rPr lang="nl-BE" b="1" dirty="0">
                <a:solidFill>
                  <a:srgbClr val="000000"/>
                </a:solidFill>
                <a:latin typeface="Fira Code" panose="020B0509050000020004" pitchFamily="49" charset="0"/>
              </a:rPr>
              <a:t>         </a:t>
            </a:r>
            <a:r>
              <a:rPr lang="nl-BE" b="1" dirty="0" err="1">
                <a:solidFill>
                  <a:srgbClr val="0000FF"/>
                </a:solidFill>
                <a:latin typeface="Fira Code" panose="020B0509050000020004" pitchFamily="49" charset="0"/>
              </a:rPr>
              <a:t>if</a:t>
            </a: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string.IsNullOrEmpty</a:t>
            </a:r>
            <a:r>
              <a:rPr lang="nl-BE" b="1" dirty="0">
                <a:solidFill>
                  <a:srgbClr val="000000"/>
                </a:solidFill>
                <a:latin typeface="Fira Code" panose="020B0509050000020004" pitchFamily="49" charset="0"/>
              </a:rPr>
              <a:t>(</a:t>
            </a:r>
            <a:r>
              <a:rPr lang="nl-BE" b="1" dirty="0" err="1">
                <a:solidFill>
                  <a:srgbClr val="000000"/>
                </a:solidFill>
                <a:latin typeface="Fira Code" panose="020B0509050000020004" pitchFamily="49" charset="0"/>
              </a:rPr>
              <a:t>elasticUri</a:t>
            </a:r>
            <a:r>
              <a:rPr lang="nl-BE" b="1" dirty="0">
                <a:solidFill>
                  <a:srgbClr val="000000"/>
                </a:solidFill>
                <a:latin typeface="Fira Code" panose="020B0509050000020004" pitchFamily="49" charset="0"/>
              </a:rPr>
              <a:t>)) {</a:t>
            </a:r>
          </a:p>
          <a:p>
            <a:pPr marL="0" indent="0">
              <a:buNone/>
            </a:pP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Log.Logger</a:t>
            </a:r>
            <a:r>
              <a:rPr lang="nl-BE" b="1" dirty="0">
                <a:solidFill>
                  <a:srgbClr val="000000"/>
                </a:solidFill>
                <a:latin typeface="Fira Code" panose="020B0509050000020004" pitchFamily="49" charset="0"/>
              </a:rPr>
              <a:t> = </a:t>
            </a:r>
            <a:r>
              <a:rPr lang="nl-BE" b="1" dirty="0">
                <a:solidFill>
                  <a:srgbClr val="0000FF"/>
                </a:solidFill>
                <a:latin typeface="Fira Code" panose="020B0509050000020004" pitchFamily="49" charset="0"/>
              </a:rPr>
              <a:t>new</a:t>
            </a:r>
            <a:r>
              <a:rPr lang="nl-BE" b="1" dirty="0">
                <a:solidFill>
                  <a:srgbClr val="000000"/>
                </a:solidFill>
                <a:latin typeface="Fira Code" panose="020B0509050000020004" pitchFamily="49" charset="0"/>
              </a:rPr>
              <a:t> </a:t>
            </a:r>
            <a:r>
              <a:rPr lang="nl-BE" b="1" dirty="0" err="1">
                <a:solidFill>
                  <a:srgbClr val="0000FF"/>
                </a:solidFill>
                <a:latin typeface="Fira Code" panose="020B0509050000020004" pitchFamily="49" charset="0"/>
              </a:rPr>
              <a:t>LoggerConfiguration</a:t>
            </a:r>
            <a:r>
              <a:rPr lang="nl-BE" b="1" dirty="0">
                <a:solidFill>
                  <a:srgbClr val="000000"/>
                </a:solidFill>
                <a:latin typeface="Fira Code" panose="020B0509050000020004" pitchFamily="49" charset="0"/>
              </a:rPr>
              <a:t>()</a:t>
            </a:r>
          </a:p>
          <a:p>
            <a:pPr marL="0" indent="0">
              <a:buNone/>
            </a:pP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Enrich.FromLogContext</a:t>
            </a:r>
            <a:r>
              <a:rPr lang="nl-BE" b="1" dirty="0">
                <a:solidFill>
                  <a:srgbClr val="000000"/>
                </a:solidFill>
                <a:latin typeface="Fira Code" panose="020B0509050000020004" pitchFamily="49" charset="0"/>
              </a:rPr>
              <a:t>()</a:t>
            </a:r>
          </a:p>
          <a:p>
            <a:pPr marL="0" indent="0">
              <a:buNone/>
            </a:pP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Enrich.WithExceptionDetails</a:t>
            </a:r>
            <a:r>
              <a:rPr lang="nl-BE" b="1" dirty="0">
                <a:solidFill>
                  <a:srgbClr val="000000"/>
                </a:solidFill>
                <a:latin typeface="Fira Code" panose="020B0509050000020004" pitchFamily="49" charset="0"/>
              </a:rPr>
              <a:t>()</a:t>
            </a:r>
          </a:p>
          <a:p>
            <a:pPr marL="0" indent="0">
              <a:buNone/>
            </a:pPr>
            <a:r>
              <a:rPr lang="nl-BE" b="1" dirty="0">
                <a:solidFill>
                  <a:srgbClr val="000000"/>
                </a:solidFill>
                <a:latin typeface="Fira Code" panose="020B0509050000020004" pitchFamily="49" charset="0"/>
              </a:rPr>
              <a:t>              </a:t>
            </a:r>
            <a:r>
              <a:rPr lang="nl-BE" b="1" dirty="0">
                <a:solidFill>
                  <a:srgbClr val="000000"/>
                </a:solidFill>
                <a:effectLst>
                  <a:glow rad="228600">
                    <a:schemeClr val="accent4">
                      <a:satMod val="175000"/>
                      <a:alpha val="40000"/>
                    </a:schemeClr>
                  </a:glow>
                </a:effectLst>
                <a:latin typeface="Fira Code" panose="020B0509050000020004" pitchFamily="49" charset="0"/>
              </a:rPr>
              <a:t>.</a:t>
            </a:r>
            <a:r>
              <a:rPr lang="nl-BE" b="1" dirty="0" err="1">
                <a:solidFill>
                  <a:srgbClr val="000000"/>
                </a:solidFill>
                <a:effectLst>
                  <a:glow rad="228600">
                    <a:schemeClr val="accent4">
                      <a:satMod val="175000"/>
                      <a:alpha val="40000"/>
                    </a:schemeClr>
                  </a:glow>
                </a:effectLst>
                <a:latin typeface="Fira Code" panose="020B0509050000020004" pitchFamily="49" charset="0"/>
              </a:rPr>
              <a:t>WriteTo.Elasticsearch</a:t>
            </a:r>
            <a:r>
              <a:rPr lang="nl-BE" b="1" dirty="0">
                <a:solidFill>
                  <a:srgbClr val="000000"/>
                </a:solidFill>
                <a:effectLst>
                  <a:glow rad="228600">
                    <a:schemeClr val="accent4">
                      <a:satMod val="175000"/>
                      <a:alpha val="40000"/>
                    </a:schemeClr>
                  </a:glow>
                </a:effectLst>
                <a:latin typeface="Fira Code" panose="020B0509050000020004" pitchFamily="49" charset="0"/>
              </a:rPr>
              <a:t>(</a:t>
            </a:r>
            <a:r>
              <a:rPr lang="nl-BE" b="1" dirty="0">
                <a:solidFill>
                  <a:srgbClr val="0000FF"/>
                </a:solidFill>
                <a:effectLst>
                  <a:glow rad="228600">
                    <a:schemeClr val="accent4">
                      <a:satMod val="175000"/>
                      <a:alpha val="40000"/>
                    </a:schemeClr>
                  </a:glow>
                </a:effectLst>
                <a:latin typeface="Fira Code" panose="020B0509050000020004" pitchFamily="49" charset="0"/>
              </a:rPr>
              <a:t>new</a:t>
            </a:r>
            <a:r>
              <a:rPr lang="nl-BE" b="1" dirty="0">
                <a:solidFill>
                  <a:srgbClr val="000000"/>
                </a:solidFill>
                <a:effectLst>
                  <a:glow rad="228600">
                    <a:schemeClr val="accent4">
                      <a:satMod val="175000"/>
                      <a:alpha val="40000"/>
                    </a:schemeClr>
                  </a:glow>
                </a:effectLst>
                <a:latin typeface="Fira Code" panose="020B0509050000020004" pitchFamily="49" charset="0"/>
              </a:rPr>
              <a:t> </a:t>
            </a:r>
            <a:r>
              <a:rPr lang="nl-BE" b="1" dirty="0" err="1">
                <a:solidFill>
                  <a:srgbClr val="0000FF"/>
                </a:solidFill>
                <a:effectLst>
                  <a:glow rad="228600">
                    <a:schemeClr val="accent4">
                      <a:satMod val="175000"/>
                      <a:alpha val="40000"/>
                    </a:schemeClr>
                  </a:glow>
                </a:effectLst>
                <a:latin typeface="Fira Code" panose="020B0509050000020004" pitchFamily="49" charset="0"/>
              </a:rPr>
              <a:t>ElasticsearchSinkOptions</a:t>
            </a:r>
            <a:r>
              <a:rPr lang="nl-BE" b="1" dirty="0">
                <a:solidFill>
                  <a:srgbClr val="000000"/>
                </a:solidFill>
                <a:effectLst>
                  <a:glow rad="228600">
                    <a:schemeClr val="accent4">
                      <a:satMod val="175000"/>
                      <a:alpha val="40000"/>
                    </a:schemeClr>
                  </a:glow>
                </a:effectLst>
                <a:latin typeface="Fira Code" panose="020B0509050000020004" pitchFamily="49" charset="0"/>
              </a:rPr>
              <a:t>(</a:t>
            </a:r>
            <a:r>
              <a:rPr lang="nl-BE" b="1" dirty="0">
                <a:solidFill>
                  <a:srgbClr val="0000FF"/>
                </a:solidFill>
                <a:effectLst>
                  <a:glow rad="228600">
                    <a:schemeClr val="accent4">
                      <a:satMod val="175000"/>
                      <a:alpha val="40000"/>
                    </a:schemeClr>
                  </a:glow>
                </a:effectLst>
                <a:latin typeface="Fira Code" panose="020B0509050000020004" pitchFamily="49" charset="0"/>
              </a:rPr>
              <a:t>new</a:t>
            </a:r>
            <a:r>
              <a:rPr lang="nl-BE" b="1" dirty="0">
                <a:solidFill>
                  <a:srgbClr val="000000"/>
                </a:solidFill>
                <a:effectLst>
                  <a:glow rad="228600">
                    <a:schemeClr val="accent4">
                      <a:satMod val="175000"/>
                      <a:alpha val="40000"/>
                    </a:schemeClr>
                  </a:glow>
                </a:effectLst>
                <a:latin typeface="Fira Code" panose="020B0509050000020004" pitchFamily="49" charset="0"/>
              </a:rPr>
              <a:t> </a:t>
            </a:r>
            <a:r>
              <a:rPr lang="nl-BE" b="1" dirty="0">
                <a:solidFill>
                  <a:srgbClr val="0000FF"/>
                </a:solidFill>
                <a:effectLst>
                  <a:glow rad="228600">
                    <a:schemeClr val="accent4">
                      <a:satMod val="175000"/>
                      <a:alpha val="40000"/>
                    </a:schemeClr>
                  </a:glow>
                </a:effectLst>
                <a:latin typeface="Fira Code" panose="020B0509050000020004" pitchFamily="49" charset="0"/>
              </a:rPr>
              <a:t>Uri</a:t>
            </a:r>
            <a:r>
              <a:rPr lang="nl-BE" b="1" dirty="0">
                <a:solidFill>
                  <a:srgbClr val="000000"/>
                </a:solidFill>
                <a:effectLst>
                  <a:glow rad="228600">
                    <a:schemeClr val="accent4">
                      <a:satMod val="175000"/>
                      <a:alpha val="40000"/>
                    </a:schemeClr>
                  </a:glow>
                </a:effectLst>
                <a:latin typeface="Fira Code" panose="020B0509050000020004" pitchFamily="49" charset="0"/>
              </a:rPr>
              <a:t>(</a:t>
            </a:r>
            <a:r>
              <a:rPr lang="nl-BE" b="1" dirty="0" err="1">
                <a:solidFill>
                  <a:srgbClr val="000000"/>
                </a:solidFill>
                <a:effectLst>
                  <a:glow rad="228600">
                    <a:schemeClr val="accent4">
                      <a:satMod val="175000"/>
                      <a:alpha val="40000"/>
                    </a:schemeClr>
                  </a:glow>
                </a:effectLst>
                <a:latin typeface="Fira Code" panose="020B0509050000020004" pitchFamily="49" charset="0"/>
              </a:rPr>
              <a:t>elasticUri</a:t>
            </a:r>
            <a:r>
              <a:rPr lang="nl-BE" b="1" dirty="0">
                <a:solidFill>
                  <a:srgbClr val="000000"/>
                </a:solidFill>
                <a:effectLst>
                  <a:glow rad="228600">
                    <a:schemeClr val="accent4">
                      <a:satMod val="175000"/>
                      <a:alpha val="40000"/>
                    </a:schemeClr>
                  </a:glow>
                </a:effectLst>
                <a:latin typeface="Fira Code" panose="020B0509050000020004" pitchFamily="49" charset="0"/>
              </a:rPr>
              <a:t>)) {</a:t>
            </a:r>
          </a:p>
          <a:p>
            <a:pPr marL="0" indent="0">
              <a:buNone/>
            </a:pPr>
            <a:r>
              <a:rPr lang="nl-BE" b="1" dirty="0">
                <a:solidFill>
                  <a:srgbClr val="000000"/>
                </a:solidFill>
                <a:effectLst>
                  <a:glow rad="228600">
                    <a:schemeClr val="accent4">
                      <a:satMod val="175000"/>
                      <a:alpha val="40000"/>
                    </a:schemeClr>
                  </a:glow>
                </a:effectLst>
                <a:latin typeface="Fira Code" panose="020B0509050000020004" pitchFamily="49" charset="0"/>
              </a:rPr>
              <a:t>                 </a:t>
            </a:r>
            <a:r>
              <a:rPr lang="nl-BE" b="1" dirty="0" err="1">
                <a:solidFill>
                  <a:srgbClr val="000000"/>
                </a:solidFill>
                <a:effectLst>
                  <a:glow rad="228600">
                    <a:schemeClr val="accent4">
                      <a:satMod val="175000"/>
                      <a:alpha val="40000"/>
                    </a:schemeClr>
                  </a:glow>
                </a:effectLst>
                <a:latin typeface="Fira Code" panose="020B0509050000020004" pitchFamily="49" charset="0"/>
              </a:rPr>
              <a:t>AutoRegisterTemplate</a:t>
            </a:r>
            <a:r>
              <a:rPr lang="nl-BE" b="1" dirty="0">
                <a:solidFill>
                  <a:srgbClr val="000000"/>
                </a:solidFill>
                <a:effectLst>
                  <a:glow rad="228600">
                    <a:schemeClr val="accent4">
                      <a:satMod val="175000"/>
                      <a:alpha val="40000"/>
                    </a:schemeClr>
                  </a:glow>
                </a:effectLst>
                <a:latin typeface="Fira Code" panose="020B0509050000020004" pitchFamily="49" charset="0"/>
              </a:rPr>
              <a:t> = </a:t>
            </a:r>
            <a:r>
              <a:rPr lang="nl-BE" b="1" dirty="0" err="1">
                <a:solidFill>
                  <a:srgbClr val="0000FF"/>
                </a:solidFill>
                <a:effectLst>
                  <a:glow rad="228600">
                    <a:schemeClr val="accent4">
                      <a:satMod val="175000"/>
                      <a:alpha val="40000"/>
                    </a:schemeClr>
                  </a:glow>
                </a:effectLst>
                <a:latin typeface="Fira Code" panose="020B0509050000020004" pitchFamily="49" charset="0"/>
              </a:rPr>
              <a:t>true</a:t>
            </a:r>
            <a:endParaRPr lang="nl-BE" b="1" dirty="0">
              <a:solidFill>
                <a:srgbClr val="000000"/>
              </a:solidFill>
              <a:effectLst>
                <a:glow rad="228600">
                  <a:schemeClr val="accent4">
                    <a:satMod val="175000"/>
                    <a:alpha val="40000"/>
                  </a:schemeClr>
                </a:glow>
              </a:effectLst>
              <a:latin typeface="Fira Code" panose="020B0509050000020004" pitchFamily="49" charset="0"/>
            </a:endParaRPr>
          </a:p>
          <a:p>
            <a:pPr marL="0" indent="0">
              <a:buNone/>
            </a:pPr>
            <a:r>
              <a:rPr lang="nl-BE" b="1" dirty="0">
                <a:solidFill>
                  <a:srgbClr val="000000"/>
                </a:solidFill>
                <a:effectLst>
                  <a:glow rad="228600">
                    <a:schemeClr val="accent4">
                      <a:satMod val="175000"/>
                      <a:alpha val="40000"/>
                    </a:schemeClr>
                  </a:glow>
                </a:effectLst>
                <a:latin typeface="Fira Code" panose="020B0509050000020004" pitchFamily="49" charset="0"/>
              </a:rPr>
              <a:t>              }).</a:t>
            </a:r>
            <a:r>
              <a:rPr lang="nl-BE" b="1" dirty="0" err="1">
                <a:solidFill>
                  <a:srgbClr val="000000"/>
                </a:solidFill>
                <a:effectLst>
                  <a:glow rad="228600">
                    <a:schemeClr val="accent4">
                      <a:satMod val="175000"/>
                      <a:alpha val="40000"/>
                    </a:schemeClr>
                  </a:glow>
                </a:effectLst>
                <a:latin typeface="Fira Code" panose="020B0509050000020004" pitchFamily="49" charset="0"/>
              </a:rPr>
              <a:t>CreateLogger</a:t>
            </a:r>
            <a:r>
              <a:rPr lang="nl-BE" b="1" dirty="0">
                <a:solidFill>
                  <a:srgbClr val="000000"/>
                </a:solidFill>
                <a:effectLst>
                  <a:glow rad="228600">
                    <a:schemeClr val="accent4">
                      <a:satMod val="175000"/>
                      <a:alpha val="40000"/>
                    </a:schemeClr>
                  </a:glow>
                </a:effectLst>
                <a:latin typeface="Fira Code" panose="020B0509050000020004" pitchFamily="49" charset="0"/>
              </a:rPr>
              <a:t>();</a:t>
            </a:r>
          </a:p>
          <a:p>
            <a:pPr marL="0" indent="0">
              <a:buNone/>
            </a:pPr>
            <a:r>
              <a:rPr lang="nl-BE" b="1" dirty="0">
                <a:solidFill>
                  <a:srgbClr val="000000"/>
                </a:solidFill>
                <a:latin typeface="Fira Code" panose="020B0509050000020004" pitchFamily="49" charset="0"/>
              </a:rPr>
              <a:t>              </a:t>
            </a:r>
            <a:r>
              <a:rPr lang="nl-BE" b="1" dirty="0" err="1">
                <a:solidFill>
                  <a:srgbClr val="000000"/>
                </a:solidFill>
                <a:latin typeface="Fira Code" panose="020B0509050000020004" pitchFamily="49" charset="0"/>
              </a:rPr>
              <a:t>logging.AddSerilog</a:t>
            </a:r>
            <a:r>
              <a:rPr lang="nl-BE" b="1" dirty="0">
                <a:solidFill>
                  <a:srgbClr val="000000"/>
                </a:solidFill>
                <a:latin typeface="Fira Code" panose="020B0509050000020004" pitchFamily="49" charset="0"/>
              </a:rPr>
              <a:t>();</a:t>
            </a:r>
          </a:p>
          <a:p>
            <a:pPr marL="0" indent="0">
              <a:buNone/>
            </a:pPr>
            <a:r>
              <a:rPr lang="nl-BE" b="1" dirty="0">
                <a:solidFill>
                  <a:srgbClr val="000000"/>
                </a:solidFill>
                <a:latin typeface="Fira Code" panose="020B0509050000020004" pitchFamily="49" charset="0"/>
              </a:rPr>
              <a:t>         }</a:t>
            </a:r>
          </a:p>
          <a:p>
            <a:pPr marL="0" indent="0">
              <a:buNone/>
            </a:pPr>
            <a:r>
              <a:rPr lang="nl-BE" b="1" dirty="0">
                <a:solidFill>
                  <a:srgbClr val="000000"/>
                </a:solidFill>
                <a:latin typeface="Fira Code" panose="020B0509050000020004" pitchFamily="49" charset="0"/>
              </a:rPr>
              <a:t>       });</a:t>
            </a:r>
          </a:p>
          <a:p>
            <a:pPr marL="0" indent="0">
              <a:spcBef>
                <a:spcPts val="600"/>
              </a:spcBef>
              <a:buNone/>
            </a:pPr>
            <a:r>
              <a:rPr lang="nl-BE" b="1" dirty="0">
                <a:solidFill>
                  <a:srgbClr val="000000"/>
                </a:solidFill>
                <a:latin typeface="Fira Code" panose="020B0509050000020004" pitchFamily="49" charset="0"/>
              </a:rPr>
              <a:t>});</a:t>
            </a:r>
          </a:p>
        </p:txBody>
      </p:sp>
    </p:spTree>
    <p:extLst>
      <p:ext uri="{BB962C8B-B14F-4D97-AF65-F5344CB8AC3E}">
        <p14:creationId xmlns:p14="http://schemas.microsoft.com/office/powerpoint/2010/main" val="29376886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8AA5879-B33D-4FA7-9069-72034AD2063F}"/>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nl-BE" dirty="0" err="1"/>
              <a:t>DevOps</a:t>
            </a:r>
            <a:endParaRPr lang="nl-BE" dirty="0"/>
          </a:p>
        </p:txBody>
      </p:sp>
      <p:sp>
        <p:nvSpPr>
          <p:cNvPr id="5" name="Tijdelijke aanduiding voor tekst 4">
            <a:extLst>
              <a:ext uri="{FF2B5EF4-FFF2-40B4-BE49-F238E27FC236}">
                <a16:creationId xmlns:a16="http://schemas.microsoft.com/office/drawing/2014/main" id="{687F1FBF-DA88-45BB-AFCE-917A3068CD3A}"/>
              </a:ext>
            </a:extLst>
          </p:cNvPr>
          <p:cNvSpPr>
            <a:spLocks noGrp="1"/>
          </p:cNvSpPr>
          <p:nvPr>
            <p:ph type="body" idx="1"/>
          </p:nvPr>
        </p:nvSpPr>
        <p:spPr/>
        <p:txBody>
          <a:bodyPr/>
          <a:lstStyle/>
          <a:p>
            <a:r>
              <a:rPr lang="en-US" dirty="0"/>
              <a:t>A set of practices that combines software development and IT-operations to shorten systems development lifecycle and provides continues delivery</a:t>
            </a:r>
          </a:p>
        </p:txBody>
      </p:sp>
      <p:pic>
        <p:nvPicPr>
          <p:cNvPr id="6" name="Picture 5"/>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1850" y="1336106"/>
            <a:ext cx="1800000" cy="180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718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err="1"/>
              <a:t>What</a:t>
            </a:r>
            <a:r>
              <a:rPr lang="nl-BE" dirty="0"/>
              <a:t> is </a:t>
            </a:r>
            <a:r>
              <a:rPr lang="nl-BE" dirty="0" err="1"/>
              <a:t>DevOps</a:t>
            </a:r>
            <a:endParaRPr lang="nl-BE" dirty="0"/>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p:txBody>
          <a:bodyPr>
            <a:normAutofit lnSpcReduction="10000"/>
          </a:bodyPr>
          <a:lstStyle/>
          <a:p>
            <a:pPr algn="just"/>
            <a:r>
              <a:rPr lang="nl-BE" dirty="0" err="1">
                <a:latin typeface="Segoe UI" panose="020B0502040204020203" pitchFamily="34" charset="0"/>
                <a:cs typeface="Segoe UI" panose="020B0502040204020203" pitchFamily="34" charset="0"/>
              </a:rPr>
              <a:t>Working</a:t>
            </a:r>
            <a:r>
              <a:rPr lang="nl-BE" dirty="0">
                <a:latin typeface="Segoe UI" panose="020B0502040204020203" pitchFamily="34" charset="0"/>
                <a:cs typeface="Segoe UI" panose="020B0502040204020203" pitchFamily="34" charset="0"/>
              </a:rPr>
              <a:t> </a:t>
            </a:r>
            <a:r>
              <a:rPr lang="nl-BE" dirty="0" err="1">
                <a:latin typeface="Segoe UI" panose="020B0502040204020203" pitchFamily="34" charset="0"/>
                <a:cs typeface="Segoe UI" panose="020B0502040204020203" pitchFamily="34" charset="0"/>
              </a:rPr>
              <a:t>together</a:t>
            </a:r>
            <a:endParaRPr lang="nl-BE" dirty="0">
              <a:latin typeface="Segoe UI" panose="020B0502040204020203" pitchFamily="34" charset="0"/>
              <a:cs typeface="Segoe UI" panose="020B0502040204020203" pitchFamily="34" charset="0"/>
            </a:endParaRPr>
          </a:p>
          <a:p>
            <a:pPr algn="just"/>
            <a:r>
              <a:rPr lang="nl-BE" dirty="0">
                <a:latin typeface="Segoe UI" panose="020B0502040204020203" pitchFamily="34" charset="0"/>
                <a:cs typeface="Segoe UI" panose="020B0502040204020203" pitchFamily="34" charset="0"/>
              </a:rPr>
              <a:t>Automation (</a:t>
            </a:r>
            <a:r>
              <a:rPr lang="nl-BE" dirty="0" err="1">
                <a:latin typeface="Segoe UI" panose="020B0502040204020203" pitchFamily="34" charset="0"/>
                <a:cs typeface="Segoe UI" panose="020B0502040204020203" pitchFamily="34" charset="0"/>
              </a:rPr>
              <a:t>with</a:t>
            </a:r>
            <a:r>
              <a:rPr lang="nl-BE" dirty="0">
                <a:latin typeface="Segoe UI" panose="020B0502040204020203" pitchFamily="34" charset="0"/>
                <a:cs typeface="Segoe UI" panose="020B0502040204020203" pitchFamily="34" charset="0"/>
              </a:rPr>
              <a:t> tools)</a:t>
            </a:r>
          </a:p>
          <a:p>
            <a:pPr lvl="1" algn="just"/>
            <a:r>
              <a:rPr lang="nl-BE" dirty="0">
                <a:latin typeface="Segoe UI" panose="020B0502040204020203" pitchFamily="34" charset="0"/>
                <a:cs typeface="Segoe UI" panose="020B0502040204020203" pitchFamily="34" charset="0"/>
              </a:rPr>
              <a:t>Building</a:t>
            </a:r>
          </a:p>
          <a:p>
            <a:pPr lvl="1" algn="just"/>
            <a:r>
              <a:rPr lang="nl-BE" dirty="0" err="1">
                <a:latin typeface="Segoe UI" panose="020B0502040204020203" pitchFamily="34" charset="0"/>
                <a:cs typeface="Segoe UI" panose="020B0502040204020203" pitchFamily="34" charset="0"/>
              </a:rPr>
              <a:t>Testing</a:t>
            </a:r>
            <a:endParaRPr lang="nl-BE" dirty="0">
              <a:latin typeface="Segoe UI" panose="020B0502040204020203" pitchFamily="34" charset="0"/>
              <a:cs typeface="Segoe UI" panose="020B0502040204020203" pitchFamily="34" charset="0"/>
            </a:endParaRPr>
          </a:p>
          <a:p>
            <a:pPr lvl="1" algn="just"/>
            <a:r>
              <a:rPr lang="nl-BE" dirty="0" err="1">
                <a:latin typeface="Segoe UI" panose="020B0502040204020203" pitchFamily="34" charset="0"/>
                <a:cs typeface="Segoe UI" panose="020B0502040204020203" pitchFamily="34" charset="0"/>
              </a:rPr>
              <a:t>Deploying</a:t>
            </a:r>
            <a:endParaRPr lang="nl-BE" dirty="0">
              <a:latin typeface="Segoe UI" panose="020B0502040204020203" pitchFamily="34" charset="0"/>
              <a:cs typeface="Segoe UI" panose="020B0502040204020203" pitchFamily="34" charset="0"/>
            </a:endParaRPr>
          </a:p>
          <a:p>
            <a:pPr lvl="1" algn="just"/>
            <a:r>
              <a:rPr lang="nl-BE" dirty="0">
                <a:latin typeface="Segoe UI" panose="020B0502040204020203" pitchFamily="34" charset="0"/>
                <a:cs typeface="Segoe UI" panose="020B0502040204020203" pitchFamily="34" charset="0"/>
              </a:rPr>
              <a:t>Updating </a:t>
            </a:r>
            <a:r>
              <a:rPr lang="nl-BE" dirty="0" err="1">
                <a:latin typeface="Segoe UI" panose="020B0502040204020203" pitchFamily="34" charset="0"/>
                <a:cs typeface="Segoe UI" panose="020B0502040204020203" pitchFamily="34" charset="0"/>
              </a:rPr>
              <a:t>and</a:t>
            </a:r>
            <a:r>
              <a:rPr lang="nl-BE" dirty="0">
                <a:latin typeface="Segoe UI" panose="020B0502040204020203" pitchFamily="34" charset="0"/>
                <a:cs typeface="Segoe UI" panose="020B0502040204020203" pitchFamily="34" charset="0"/>
              </a:rPr>
              <a:t> upgrading</a:t>
            </a:r>
          </a:p>
          <a:p>
            <a:pPr lvl="1" algn="just"/>
            <a:r>
              <a:rPr lang="nl-BE" dirty="0" err="1">
                <a:latin typeface="Segoe UI" panose="020B0502040204020203" pitchFamily="34" charset="0"/>
                <a:cs typeface="Segoe UI" panose="020B0502040204020203" pitchFamily="34" charset="0"/>
              </a:rPr>
              <a:t>Scaling</a:t>
            </a:r>
            <a:endParaRPr lang="nl-BE" dirty="0">
              <a:latin typeface="Segoe UI" panose="020B0502040204020203" pitchFamily="34" charset="0"/>
              <a:cs typeface="Segoe UI" panose="020B0502040204020203" pitchFamily="34" charset="0"/>
            </a:endParaRPr>
          </a:p>
          <a:p>
            <a:pPr lvl="1" algn="just"/>
            <a:r>
              <a:rPr lang="nl-BE" dirty="0">
                <a:latin typeface="Segoe UI" panose="020B0502040204020203" pitchFamily="34" charset="0"/>
                <a:cs typeface="Segoe UI" panose="020B0502040204020203" pitchFamily="34" charset="0"/>
              </a:rPr>
              <a:t>Monitoring</a:t>
            </a:r>
          </a:p>
          <a:p>
            <a:pPr algn="just"/>
            <a:r>
              <a:rPr lang="nl-BE" dirty="0">
                <a:latin typeface="Segoe UI" panose="020B0502040204020203" pitchFamily="34" charset="0"/>
                <a:cs typeface="Segoe UI" panose="020B0502040204020203" pitchFamily="34" charset="0"/>
              </a:rPr>
              <a:t>Scripting (</a:t>
            </a:r>
            <a:r>
              <a:rPr lang="nl-BE" dirty="0" err="1">
                <a:latin typeface="Segoe UI" panose="020B0502040204020203" pitchFamily="34" charset="0"/>
                <a:cs typeface="Segoe UI" panose="020B0502040204020203" pitchFamily="34" charset="0"/>
              </a:rPr>
              <a:t>with</a:t>
            </a:r>
            <a:r>
              <a:rPr lang="nl-BE" dirty="0">
                <a:latin typeface="Segoe UI" panose="020B0502040204020203" pitchFamily="34" charset="0"/>
                <a:cs typeface="Segoe UI" panose="020B0502040204020203" pitchFamily="34" charset="0"/>
              </a:rPr>
              <a:t> tools) </a:t>
            </a:r>
          </a:p>
          <a:p>
            <a:pPr lvl="1" algn="just"/>
            <a:r>
              <a:rPr lang="nl-BE" dirty="0" err="1">
                <a:latin typeface="Segoe UI" panose="020B0502040204020203" pitchFamily="34" charset="0"/>
                <a:cs typeface="Segoe UI" panose="020B0502040204020203" pitchFamily="34" charset="0"/>
              </a:rPr>
              <a:t>Configuration</a:t>
            </a:r>
            <a:r>
              <a:rPr lang="nl-BE" dirty="0">
                <a:latin typeface="Segoe UI" panose="020B0502040204020203" pitchFamily="34" charset="0"/>
                <a:cs typeface="Segoe UI" panose="020B0502040204020203" pitchFamily="34" charset="0"/>
              </a:rPr>
              <a:t> as code</a:t>
            </a:r>
          </a:p>
          <a:p>
            <a:pPr lvl="1" algn="just"/>
            <a:r>
              <a:rPr lang="nl-BE" dirty="0">
                <a:latin typeface="Segoe UI" panose="020B0502040204020203" pitchFamily="34" charset="0"/>
                <a:cs typeface="Segoe UI" panose="020B0502040204020203" pitchFamily="34" charset="0"/>
              </a:rPr>
              <a:t>Source control!</a:t>
            </a:r>
          </a:p>
        </p:txBody>
      </p:sp>
    </p:spTree>
    <p:extLst>
      <p:ext uri="{BB962C8B-B14F-4D97-AF65-F5344CB8AC3E}">
        <p14:creationId xmlns:p14="http://schemas.microsoft.com/office/powerpoint/2010/main" val="1658312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inhoud 6">
            <a:extLst>
              <a:ext uri="{FF2B5EF4-FFF2-40B4-BE49-F238E27FC236}">
                <a16:creationId xmlns:a16="http://schemas.microsoft.com/office/drawing/2014/main" id="{7571DADB-DD1F-4EA9-A3E6-5B384A488A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9448860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err="1"/>
              <a:t>Azure</a:t>
            </a:r>
            <a:r>
              <a:rPr lang="nl-BE" dirty="0"/>
              <a:t> </a:t>
            </a:r>
            <a:r>
              <a:rPr lang="nl-BE" dirty="0" err="1"/>
              <a:t>DevOps</a:t>
            </a:r>
            <a:r>
              <a:rPr lang="nl-BE" dirty="0"/>
              <a:t> Pipelines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41" y="2433638"/>
            <a:ext cx="8397968" cy="3589331"/>
          </a:xfrm>
          <a:prstGeom prst="rect">
            <a:avLst/>
          </a:prstGeom>
        </p:spPr>
      </p:pic>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83253" y="1377822"/>
            <a:ext cx="3864493" cy="2987931"/>
          </a:xfrm>
        </p:spPr>
      </p:pic>
    </p:spTree>
    <p:extLst>
      <p:ext uri="{BB962C8B-B14F-4D97-AF65-F5344CB8AC3E}">
        <p14:creationId xmlns:p14="http://schemas.microsoft.com/office/powerpoint/2010/main" val="3165683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a:t>Cloud Native Technologies</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a:xfrm>
            <a:off x="833120" y="1825625"/>
            <a:ext cx="10520680" cy="4351338"/>
          </a:xfrm>
        </p:spPr>
        <p:txBody>
          <a:bodyPr>
            <a:normAutofit/>
          </a:bodyPr>
          <a:lstStyle/>
          <a:p>
            <a:pPr marL="0" indent="0" algn="ctr">
              <a:buNone/>
            </a:pPr>
            <a:endParaRPr lang="en-US" sz="4400" i="1" dirty="0">
              <a:latin typeface="Segoe UI" panose="020B0502040204020203" pitchFamily="34" charset="0"/>
              <a:cs typeface="Segoe UI" panose="020B0502040204020203" pitchFamily="34" charset="0"/>
            </a:endParaRPr>
          </a:p>
          <a:p>
            <a:pPr marL="0" indent="0" algn="ctr">
              <a:buNone/>
            </a:pPr>
            <a:r>
              <a:rPr lang="en-US" sz="4400" i="1" dirty="0">
                <a:latin typeface="Segoe UI" panose="020B0502040204020203" pitchFamily="34" charset="0"/>
                <a:cs typeface="Segoe UI" panose="020B0502040204020203" pitchFamily="34" charset="0"/>
              </a:rPr>
              <a:t>Cloud native is </a:t>
            </a:r>
            <a:r>
              <a:rPr lang="en-US" sz="4400" i="1" dirty="0">
                <a:solidFill>
                  <a:schemeClr val="accent2">
                    <a:lumMod val="75000"/>
                  </a:schemeClr>
                </a:solidFill>
                <a:latin typeface="Segoe UI" panose="020B0502040204020203" pitchFamily="34" charset="0"/>
                <a:cs typeface="Segoe UI" panose="020B0502040204020203" pitchFamily="34" charset="0"/>
              </a:rPr>
              <a:t>microservices </a:t>
            </a:r>
            <a:r>
              <a:rPr lang="en-US" sz="4400" i="1" dirty="0">
                <a:latin typeface="Segoe UI" panose="020B0502040204020203" pitchFamily="34" charset="0"/>
                <a:cs typeface="Segoe UI" panose="020B0502040204020203" pitchFamily="34" charset="0"/>
              </a:rPr>
              <a:t>hosted in </a:t>
            </a:r>
            <a:r>
              <a:rPr lang="en-US" sz="4400" i="1" dirty="0">
                <a:solidFill>
                  <a:schemeClr val="accent2">
                    <a:lumMod val="75000"/>
                  </a:schemeClr>
                </a:solidFill>
                <a:latin typeface="Segoe UI" panose="020B0502040204020203" pitchFamily="34" charset="0"/>
                <a:cs typeface="Segoe UI" panose="020B0502040204020203" pitchFamily="34" charset="0"/>
              </a:rPr>
              <a:t>containers</a:t>
            </a:r>
            <a:r>
              <a:rPr lang="en-US" sz="4400" i="1" dirty="0">
                <a:latin typeface="Segoe UI" panose="020B0502040204020203" pitchFamily="34" charset="0"/>
                <a:cs typeface="Segoe UI" panose="020B0502040204020203" pitchFamily="34" charset="0"/>
              </a:rPr>
              <a:t> and </a:t>
            </a:r>
            <a:r>
              <a:rPr lang="en-US" sz="4400" i="1" dirty="0">
                <a:solidFill>
                  <a:schemeClr val="accent2">
                    <a:lumMod val="75000"/>
                  </a:schemeClr>
                </a:solidFill>
                <a:latin typeface="Segoe UI" panose="020B0502040204020203" pitchFamily="34" charset="0"/>
                <a:cs typeface="Segoe UI" panose="020B0502040204020203" pitchFamily="34" charset="0"/>
              </a:rPr>
              <a:t>serverless</a:t>
            </a:r>
            <a:r>
              <a:rPr lang="en-US" sz="4400" i="1" dirty="0">
                <a:latin typeface="Segoe UI" panose="020B0502040204020203" pitchFamily="34" charset="0"/>
                <a:cs typeface="Segoe UI" panose="020B0502040204020203" pitchFamily="34" charset="0"/>
              </a:rPr>
              <a:t> apps, that can run in </a:t>
            </a:r>
            <a:r>
              <a:rPr lang="en-US" sz="4400" i="1" dirty="0">
                <a:solidFill>
                  <a:schemeClr val="accent2">
                    <a:lumMod val="75000"/>
                  </a:schemeClr>
                </a:solidFill>
                <a:latin typeface="Segoe UI" panose="020B0502040204020203" pitchFamily="34" charset="0"/>
                <a:cs typeface="Segoe UI" panose="020B0502040204020203" pitchFamily="34" charset="0"/>
              </a:rPr>
              <a:t>multi-cloud</a:t>
            </a:r>
            <a:r>
              <a:rPr lang="en-US" sz="4400" i="1" dirty="0">
                <a:latin typeface="Segoe UI" panose="020B0502040204020203" pitchFamily="34" charset="0"/>
                <a:cs typeface="Segoe UI" panose="020B0502040204020203" pitchFamily="34" charset="0"/>
              </a:rPr>
              <a:t> environments and are managed by </a:t>
            </a:r>
            <a:r>
              <a:rPr lang="en-US" sz="4400" i="1" dirty="0">
                <a:solidFill>
                  <a:schemeClr val="accent2">
                    <a:lumMod val="75000"/>
                  </a:schemeClr>
                </a:solidFill>
                <a:latin typeface="Segoe UI" panose="020B0502040204020203" pitchFamily="34" charset="0"/>
                <a:cs typeface="Segoe UI" panose="020B0502040204020203" pitchFamily="34" charset="0"/>
              </a:rPr>
              <a:t>DevOps</a:t>
            </a:r>
            <a:r>
              <a:rPr lang="en-US" sz="4400" i="1" dirty="0">
                <a:latin typeface="Segoe UI" panose="020B0502040204020203" pitchFamily="34" charset="0"/>
                <a:cs typeface="Segoe UI" panose="020B0502040204020203" pitchFamily="34" charset="0"/>
              </a:rPr>
              <a:t> processes</a:t>
            </a:r>
            <a:endParaRPr lang="en-US" sz="4400" dirty="0">
              <a:latin typeface="Segoe UI" panose="020B0502040204020203" pitchFamily="34" charset="0"/>
              <a:cs typeface="Segoe UI" panose="020B0502040204020203" pitchFamily="34" charset="0"/>
            </a:endParaRPr>
          </a:p>
          <a:p>
            <a:pPr marL="0" indent="0" algn="ctr">
              <a:buNone/>
            </a:pPr>
            <a:endParaRPr lang="nl-BE" sz="4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731393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648D24-4CDF-43D2-BA34-4D3DA631DB23}"/>
              </a:ext>
            </a:extLst>
          </p:cNvPr>
          <p:cNvSpPr>
            <a:spLocks noGrp="1"/>
          </p:cNvSpPr>
          <p:nvPr>
            <p:ph type="ctrTitle"/>
          </p:nvPr>
        </p:nvSpPr>
        <p:spPr>
          <a:xfrm>
            <a:off x="1524000" y="223520"/>
            <a:ext cx="9144000" cy="2164080"/>
          </a:xfrm>
          <a:effectLst>
            <a:outerShdw blurRad="50800" dist="38100" dir="2700000" algn="tl" rotWithShape="0">
              <a:prstClr val="black">
                <a:alpha val="40000"/>
              </a:prstClr>
            </a:outerShdw>
          </a:effectLst>
        </p:spPr>
        <p:txBody>
          <a:bodyPr anchor="t">
            <a:normAutofit/>
          </a:bodyPr>
          <a:lstStyle/>
          <a:p>
            <a:r>
              <a:rPr lang="en-US" sz="4800" dirty="0">
                <a:solidFill>
                  <a:schemeClr val="bg1"/>
                </a:solidFill>
                <a:latin typeface="Segoe UI Semibold" panose="020B0702040204020203" pitchFamily="34" charset="0"/>
                <a:cs typeface="Segoe UI Semibold" panose="020B0702040204020203" pitchFamily="34" charset="0"/>
              </a:rPr>
              <a:t>Johnny Hooyberghs</a:t>
            </a:r>
            <a:br>
              <a:rPr lang="en-US" sz="4800" dirty="0">
                <a:solidFill>
                  <a:schemeClr val="bg1"/>
                </a:solidFill>
                <a:latin typeface="Segoe UI Semibold" panose="020B0702040204020203" pitchFamily="34" charset="0"/>
                <a:cs typeface="Segoe UI Semibold" panose="020B0702040204020203" pitchFamily="34" charset="0"/>
              </a:rPr>
            </a:br>
            <a:r>
              <a:rPr lang="en-US" sz="4400" dirty="0">
                <a:solidFill>
                  <a:schemeClr val="bg1"/>
                </a:solidFill>
                <a:latin typeface="Segoe UI Semibold" panose="020B0702040204020203" pitchFamily="34" charset="0"/>
                <a:cs typeface="Segoe UI Semibold" panose="020B0702040204020203" pitchFamily="34" charset="0"/>
              </a:rPr>
              <a:t>@</a:t>
            </a:r>
            <a:r>
              <a:rPr lang="en-US" sz="4400" dirty="0" err="1">
                <a:solidFill>
                  <a:schemeClr val="bg1"/>
                </a:solidFill>
                <a:latin typeface="Segoe UI Semibold" panose="020B0702040204020203" pitchFamily="34" charset="0"/>
                <a:cs typeface="Segoe UI Semibold" panose="020B0702040204020203" pitchFamily="34" charset="0"/>
              </a:rPr>
              <a:t>djohnnieke</a:t>
            </a:r>
            <a:endParaRPr lang="nl-BE" sz="4800" dirty="0">
              <a:solidFill>
                <a:schemeClr val="bg1"/>
              </a:solidFill>
              <a:latin typeface="Segoe UI Semibold" panose="020B0702040204020203" pitchFamily="34" charset="0"/>
              <a:cs typeface="Segoe UI Semibold" panose="020B0702040204020203" pitchFamily="34" charset="0"/>
            </a:endParaRPr>
          </a:p>
        </p:txBody>
      </p:sp>
      <p:sp>
        <p:nvSpPr>
          <p:cNvPr id="3" name="Ondertitel 2">
            <a:extLst>
              <a:ext uri="{FF2B5EF4-FFF2-40B4-BE49-F238E27FC236}">
                <a16:creationId xmlns:a16="http://schemas.microsoft.com/office/drawing/2014/main" id="{3DC2BAB7-D42E-4FC4-8741-FBF0B64D6A6F}"/>
              </a:ext>
            </a:extLst>
          </p:cNvPr>
          <p:cNvSpPr>
            <a:spLocks noGrp="1"/>
          </p:cNvSpPr>
          <p:nvPr>
            <p:ph type="subTitle" idx="1"/>
          </p:nvPr>
        </p:nvSpPr>
        <p:spPr>
          <a:xfrm>
            <a:off x="0" y="1559719"/>
            <a:ext cx="12192000" cy="1655762"/>
          </a:xfrm>
          <a:effectLst>
            <a:outerShdw blurRad="50800" dist="38100" dir="2700000" algn="tl" rotWithShape="0">
              <a:prstClr val="black">
                <a:alpha val="40000"/>
              </a:prstClr>
            </a:outerShdw>
          </a:effectLst>
        </p:spPr>
        <p:txBody>
          <a:bodyPr>
            <a:normAutofit/>
          </a:bodyPr>
          <a:lstStyle/>
          <a:p>
            <a:r>
              <a:rPr lang="nl-BE" sz="3600" dirty="0">
                <a:solidFill>
                  <a:schemeClr val="bg1"/>
                </a:solidFill>
                <a:latin typeface="Segoe UI Semibold" panose="020B0702040204020203" pitchFamily="34" charset="0"/>
                <a:cs typeface="Segoe UI Semibold" panose="020B0702040204020203" pitchFamily="34" charset="0"/>
              </a:rPr>
              <a:t>www.involved-it.be</a:t>
            </a:r>
          </a:p>
          <a:p>
            <a:r>
              <a:rPr lang="nl-BE" sz="2600" dirty="0"/>
              <a:t>github.com/Djohnnie/BuildCloudNativeApplications-TechoramaCafe-2020</a:t>
            </a:r>
            <a:endParaRPr lang="nl-BE" sz="2600" dirty="0">
              <a:solidFill>
                <a:schemeClr val="bg1"/>
              </a:solidFill>
              <a:latin typeface="Segoe UI Semibold" panose="020B0702040204020203" pitchFamily="34" charset="0"/>
              <a:cs typeface="Segoe UI Semibold" panose="020B0702040204020203" pitchFamily="34" charset="0"/>
            </a:endParaRPr>
          </a:p>
        </p:txBody>
      </p:sp>
      <p:pic>
        <p:nvPicPr>
          <p:cNvPr id="5" name="Afbeelding 4">
            <a:extLst>
              <a:ext uri="{FF2B5EF4-FFF2-40B4-BE49-F238E27FC236}">
                <a16:creationId xmlns:a16="http://schemas.microsoft.com/office/drawing/2014/main" id="{463D0797-F234-4DB1-858F-E34DB992048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709160" y="2753360"/>
            <a:ext cx="2773679" cy="277367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8908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a:t>Microservices</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a:xfrm>
            <a:off x="833120" y="1825625"/>
            <a:ext cx="10520680" cy="4351338"/>
          </a:xfrm>
        </p:spPr>
        <p:txBody>
          <a:bodyPr>
            <a:normAutofit/>
          </a:bodyPr>
          <a:lstStyle/>
          <a:p>
            <a:pPr marL="0" indent="0" algn="ctr">
              <a:buNone/>
            </a:pPr>
            <a:endParaRPr lang="en-US" sz="4400" i="1" dirty="0">
              <a:latin typeface="Segoe UI" panose="020B0502040204020203" pitchFamily="34" charset="0"/>
              <a:cs typeface="Segoe UI" panose="020B0502040204020203" pitchFamily="34" charset="0"/>
            </a:endParaRPr>
          </a:p>
          <a:p>
            <a:pPr marL="0" indent="0" algn="ctr">
              <a:buNone/>
            </a:pPr>
            <a:r>
              <a:rPr lang="en-US" sz="4400" i="1" dirty="0">
                <a:latin typeface="Segoe UI" panose="020B0502040204020203" pitchFamily="34" charset="0"/>
                <a:cs typeface="Segoe UI" panose="020B0502040204020203" pitchFamily="34" charset="0"/>
              </a:rPr>
              <a:t>A collection of loosely coupled services, where services are fine-grained and protocols are lightweight</a:t>
            </a:r>
            <a:endParaRPr lang="nl-BE" sz="4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610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a:t>Containers</a:t>
            </a:r>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a:xfrm>
            <a:off x="833120" y="1825625"/>
            <a:ext cx="10520680" cy="4351338"/>
          </a:xfrm>
        </p:spPr>
        <p:txBody>
          <a:bodyPr>
            <a:normAutofit/>
          </a:bodyPr>
          <a:lstStyle/>
          <a:p>
            <a:pPr marL="0" indent="0" algn="ctr">
              <a:buNone/>
            </a:pPr>
            <a:endParaRPr lang="en-US" sz="4400" i="1" dirty="0">
              <a:latin typeface="Segoe UI" panose="020B0502040204020203" pitchFamily="34" charset="0"/>
              <a:cs typeface="Segoe UI" panose="020B0502040204020203" pitchFamily="34" charset="0"/>
            </a:endParaRPr>
          </a:p>
          <a:p>
            <a:pPr marL="0" indent="0" algn="ctr">
              <a:buNone/>
            </a:pPr>
            <a:r>
              <a:rPr lang="en-US" sz="4400" i="1" dirty="0">
                <a:latin typeface="Segoe UI" panose="020B0502040204020203" pitchFamily="34" charset="0"/>
                <a:cs typeface="Segoe UI" panose="020B0502040204020203" pitchFamily="34" charset="0"/>
              </a:rPr>
              <a:t>A standardized unit for storing, shipping and deploying a software package to run quickly and reliably, independently of computing environment</a:t>
            </a:r>
            <a:endParaRPr lang="nl-BE" sz="4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1271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A361D6-760E-4EFC-9654-F7858EE6376A}"/>
              </a:ext>
            </a:extLst>
          </p:cNvPr>
          <p:cNvSpPr>
            <a:spLocks noGrp="1"/>
          </p:cNvSpPr>
          <p:nvPr>
            <p:ph type="title"/>
          </p:nvPr>
        </p:nvSpPr>
        <p:spPr/>
        <p:txBody>
          <a:bodyPr/>
          <a:lstStyle/>
          <a:p>
            <a:r>
              <a:rPr lang="nl-BE" dirty="0" err="1"/>
              <a:t>Serverless</a:t>
            </a:r>
            <a:endParaRPr lang="nl-BE" dirty="0"/>
          </a:p>
        </p:txBody>
      </p:sp>
      <p:sp>
        <p:nvSpPr>
          <p:cNvPr id="5" name="Tijdelijke aanduiding voor inhoud 4">
            <a:extLst>
              <a:ext uri="{FF2B5EF4-FFF2-40B4-BE49-F238E27FC236}">
                <a16:creationId xmlns:a16="http://schemas.microsoft.com/office/drawing/2014/main" id="{730A8D82-2B79-4818-830B-6A843FC67DA0}"/>
              </a:ext>
            </a:extLst>
          </p:cNvPr>
          <p:cNvSpPr>
            <a:spLocks noGrp="1"/>
          </p:cNvSpPr>
          <p:nvPr>
            <p:ph idx="1"/>
          </p:nvPr>
        </p:nvSpPr>
        <p:spPr>
          <a:xfrm>
            <a:off x="833120" y="1825625"/>
            <a:ext cx="10520680" cy="4351338"/>
          </a:xfrm>
        </p:spPr>
        <p:txBody>
          <a:bodyPr>
            <a:normAutofit/>
          </a:bodyPr>
          <a:lstStyle/>
          <a:p>
            <a:pPr marL="0" indent="0" algn="ctr">
              <a:buNone/>
            </a:pPr>
            <a:endParaRPr lang="en-US" sz="4400" i="1" dirty="0">
              <a:latin typeface="Segoe UI" panose="020B0502040204020203" pitchFamily="34" charset="0"/>
              <a:cs typeface="Segoe UI" panose="020B0502040204020203" pitchFamily="34" charset="0"/>
            </a:endParaRPr>
          </a:p>
          <a:p>
            <a:pPr marL="0" indent="0" algn="ctr">
              <a:buNone/>
            </a:pPr>
            <a:r>
              <a:rPr lang="en-US" sz="4400" i="1" dirty="0">
                <a:latin typeface="Segoe UI" panose="020B0502040204020203" pitchFamily="34" charset="0"/>
                <a:cs typeface="Segoe UI" panose="020B0502040204020203" pitchFamily="34" charset="0"/>
              </a:rPr>
              <a:t>Thanks to cloud computing: scaling, capacity planning and maintenance can be hidden from the developer or operator</a:t>
            </a:r>
          </a:p>
          <a:p>
            <a:pPr marL="0" indent="0" algn="ctr">
              <a:buNone/>
            </a:pPr>
            <a:r>
              <a:rPr lang="en-US" sz="4400" i="1" dirty="0">
                <a:latin typeface="Segoe UI" panose="020B0502040204020203" pitchFamily="34" charset="0"/>
                <a:cs typeface="Segoe UI" panose="020B0502040204020203" pitchFamily="34" charset="0"/>
              </a:rPr>
              <a:t>Focus on your application, not the infrastructure</a:t>
            </a:r>
            <a:endParaRPr lang="nl-BE" sz="4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10099954"/>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838</TotalTime>
  <Words>2696</Words>
  <Application>Microsoft Office PowerPoint</Application>
  <PresentationFormat>Breedbeeld</PresentationFormat>
  <Paragraphs>377</Paragraphs>
  <Slides>60</Slides>
  <Notes>0</Notes>
  <HiddenSlides>0</HiddenSlides>
  <MMClips>1</MMClips>
  <ScaleCrop>false</ScaleCrop>
  <HeadingPairs>
    <vt:vector size="6" baseType="variant">
      <vt:variant>
        <vt:lpstr>Gebruikte lettertypen</vt:lpstr>
      </vt:variant>
      <vt:variant>
        <vt:i4>10</vt:i4>
      </vt:variant>
      <vt:variant>
        <vt:lpstr>Thema</vt:lpstr>
      </vt:variant>
      <vt:variant>
        <vt:i4>1</vt:i4>
      </vt:variant>
      <vt:variant>
        <vt:lpstr>Diatitels</vt:lpstr>
      </vt:variant>
      <vt:variant>
        <vt:i4>60</vt:i4>
      </vt:variant>
    </vt:vector>
  </HeadingPairs>
  <TitlesOfParts>
    <vt:vector size="71" baseType="lpstr">
      <vt:lpstr> Fira Code</vt:lpstr>
      <vt:lpstr>Arial</vt:lpstr>
      <vt:lpstr>Arial Black</vt:lpstr>
      <vt:lpstr>Calibri</vt:lpstr>
      <vt:lpstr>Calibri Light</vt:lpstr>
      <vt:lpstr>Candara Light</vt:lpstr>
      <vt:lpstr>Consolas</vt:lpstr>
      <vt:lpstr>Fira Code</vt:lpstr>
      <vt:lpstr>Segoe UI</vt:lpstr>
      <vt:lpstr>Segoe UI Semibold</vt:lpstr>
      <vt:lpstr>Kantoorthema</vt:lpstr>
      <vt:lpstr>Building Cloud Native applications with .NET Core</vt:lpstr>
      <vt:lpstr>Cloud Native</vt:lpstr>
      <vt:lpstr>Cloud Native Technologies</vt:lpstr>
      <vt:lpstr>PowerPoint-presentatie</vt:lpstr>
      <vt:lpstr>Cloud Native Technologies</vt:lpstr>
      <vt:lpstr>Cloud Native Technologies</vt:lpstr>
      <vt:lpstr>Microservices</vt:lpstr>
      <vt:lpstr>Containers</vt:lpstr>
      <vt:lpstr>Serverless</vt:lpstr>
      <vt:lpstr>Multi-cloud</vt:lpstr>
      <vt:lpstr>DevOps</vt:lpstr>
      <vt:lpstr>CSharpWars</vt:lpstr>
      <vt:lpstr>PowerPoint-presentatie</vt:lpstr>
      <vt:lpstr>PowerPoint-presentatie</vt:lpstr>
      <vt:lpstr>CSharpWars Robot Scripting</vt:lpstr>
      <vt:lpstr>PowerPoint-presentatie</vt:lpstr>
      <vt:lpstr>PowerPoint-presentatie</vt:lpstr>
      <vt:lpstr>.NET Core</vt:lpstr>
      <vt:lpstr>.NET Core vs. .NET Framework</vt:lpstr>
      <vt:lpstr>.NET Core is Platform Independent</vt:lpstr>
      <vt:lpstr>.NET Core SDK is not bound by tools</vt:lpstr>
      <vt:lpstr>Dependency Injection </vt:lpstr>
      <vt:lpstr>Configuration</vt:lpstr>
      <vt:lpstr>Logging</vt:lpstr>
      <vt:lpstr>Microservices</vt:lpstr>
      <vt:lpstr>What are Microservices?</vt:lpstr>
      <vt:lpstr>PowerPoint-presentatie</vt:lpstr>
      <vt:lpstr>Why Microservices</vt:lpstr>
      <vt:lpstr>Should you use Microservices?</vt:lpstr>
      <vt:lpstr>Should you use Microservices?</vt:lpstr>
      <vt:lpstr>PowerPoint-presentatie</vt:lpstr>
      <vt:lpstr>.NET Core to develop Microservices</vt:lpstr>
      <vt:lpstr>.NET Core to host Microservices</vt:lpstr>
      <vt:lpstr>ASP.NET Core WebApi (server)</vt:lpstr>
      <vt:lpstr>ASP.NET Core WebApi (client)</vt:lpstr>
      <vt:lpstr>ASP.NET Core gRPC (contract)</vt:lpstr>
      <vt:lpstr>ASP.NET Core gRPC (server)</vt:lpstr>
      <vt:lpstr>ASP.NET Core gRPC (client)</vt:lpstr>
      <vt:lpstr>Worker Services</vt:lpstr>
      <vt:lpstr>Containers</vt:lpstr>
      <vt:lpstr>What are containers?</vt:lpstr>
      <vt:lpstr>PowerPoint-presentatie</vt:lpstr>
      <vt:lpstr>PowerPoint-presentatie</vt:lpstr>
      <vt:lpstr>PowerPoint-presentatie</vt:lpstr>
      <vt:lpstr>What about application state?</vt:lpstr>
      <vt:lpstr>Building containers</vt:lpstr>
      <vt:lpstr>.NET Core and Docker</vt:lpstr>
      <vt:lpstr>Serverless</vt:lpstr>
      <vt:lpstr>What is Serverless?</vt:lpstr>
      <vt:lpstr>PowerPoint-presentatie</vt:lpstr>
      <vt:lpstr>Multi-cloud</vt:lpstr>
      <vt:lpstr>Why Multi-cloud?</vt:lpstr>
      <vt:lpstr>PowerPoint-presentatie</vt:lpstr>
      <vt:lpstr>Configuration</vt:lpstr>
      <vt:lpstr>Logging</vt:lpstr>
      <vt:lpstr>DevOps</vt:lpstr>
      <vt:lpstr>What is DevOps</vt:lpstr>
      <vt:lpstr>PowerPoint-presentatie</vt:lpstr>
      <vt:lpstr>Azure DevOps Pipelines</vt:lpstr>
      <vt:lpstr>Johnny Hooyberghs @djohnnieke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Johnny Hooyberghs</dc:creator>
  <cp:lastModifiedBy>Johnny Hooyberghs</cp:lastModifiedBy>
  <cp:revision>269</cp:revision>
  <dcterms:created xsi:type="dcterms:W3CDTF">2020-03-07T16:23:23Z</dcterms:created>
  <dcterms:modified xsi:type="dcterms:W3CDTF">2020-03-10T14:11:55Z</dcterms:modified>
</cp:coreProperties>
</file>